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21" r:id="rId2"/>
    <p:sldId id="585" r:id="rId3"/>
    <p:sldId id="575" r:id="rId4"/>
    <p:sldId id="588" r:id="rId5"/>
    <p:sldId id="589" r:id="rId6"/>
    <p:sldId id="579" r:id="rId7"/>
    <p:sldId id="576" r:id="rId8"/>
    <p:sldId id="577" r:id="rId9"/>
    <p:sldId id="586" r:id="rId10"/>
    <p:sldId id="581" r:id="rId11"/>
    <p:sldId id="582" r:id="rId12"/>
    <p:sldId id="587" r:id="rId13"/>
    <p:sldId id="573" r:id="rId14"/>
    <p:sldId id="257" r:id="rId15"/>
  </p:sldIdLst>
  <p:sldSz cx="9144000" cy="6858000" type="screen4x3"/>
  <p:notesSz cx="6797675" cy="992822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SimSun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1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rodriguez" initials="i" lastIdx="28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149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4" autoAdjust="0"/>
    <p:restoredTop sz="94374" autoAdjust="0"/>
  </p:normalViewPr>
  <p:slideViewPr>
    <p:cSldViewPr>
      <p:cViewPr varScale="1">
        <p:scale>
          <a:sx n="113" d="100"/>
          <a:sy n="113" d="100"/>
        </p:scale>
        <p:origin x="1278" y="96"/>
      </p:cViewPr>
      <p:guideLst>
        <p:guide orient="horz" pos="2160"/>
        <p:guide pos="2919"/>
      </p:guideLst>
    </p:cSldViewPr>
  </p:slideViewPr>
  <p:notesTextViewPr>
    <p:cViewPr>
      <p:scale>
        <a:sx n="300" d="100"/>
        <a:sy n="3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6" cy="720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275" cy="498445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49862" y="2"/>
            <a:ext cx="2946275" cy="498445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A545128A-53FD-4AB9-AC55-598E56BCBBB2}" type="datetimeFigureOut">
              <a:rPr lang="es-ES" smtClean="0"/>
              <a:t>03/02/2020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9429780"/>
            <a:ext cx="2946275" cy="498445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49862" y="9429780"/>
            <a:ext cx="2946275" cy="498445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E7027C26-E6F3-4B96-8DEE-AF54E822C79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0954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encabezado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charset="0"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51" name="2 Marcador de fecha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>
                <a:latin typeface="Arial" charset="0"/>
              </a:defRPr>
            </a:lvl1pPr>
          </a:lstStyle>
          <a:p>
            <a:pPr>
              <a:defRPr/>
            </a:pPr>
            <a:fld id="{D2D7C2B0-748A-402B-9168-8461E8816911}" type="datetime1">
              <a:rPr lang="es-ES" altLang="zh-CN"/>
              <a:pPr>
                <a:defRPr/>
              </a:pPr>
              <a:t>03/02/2020</a:t>
            </a:fld>
            <a:endParaRPr lang="es-ES" altLang="zh-CN" sz="1200"/>
          </a:p>
        </p:txBody>
      </p:sp>
      <p:sp>
        <p:nvSpPr>
          <p:cNvPr id="2052" name="3 Marcador de imagen de diapositiva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sp>
      <p:sp>
        <p:nvSpPr>
          <p:cNvPr id="18437" name="4 Marcador de notas"/>
          <p:cNvSpPr>
            <a:spLocks noGrp="1" noRot="1" noChangeAspect="1" noChangeArrowheads="1"/>
          </p:cNvSpPr>
          <p:nvPr/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lIns="96653" tIns="48327" rIns="96653" bIns="48327" anchor="ctr"/>
          <a:lstStyle>
            <a:lvl1pPr defTabSz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defTabSz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defTabSz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defTabSz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defTabSz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ct val="30000"/>
              </a:spcBef>
              <a:defRPr/>
            </a:pPr>
            <a:r>
              <a:rPr lang="es-ES" altLang="zh-CN" sz="1200"/>
              <a:t>Haga clic para modificar el estilo de texto del patrón</a:t>
            </a:r>
          </a:p>
          <a:p>
            <a:pPr>
              <a:spcBef>
                <a:spcPct val="30000"/>
              </a:spcBef>
              <a:defRPr/>
            </a:pPr>
            <a:r>
              <a:rPr lang="es-ES" altLang="zh-CN" sz="1200"/>
              <a:t>Segundo nivel</a:t>
            </a:r>
          </a:p>
          <a:p>
            <a:pPr>
              <a:spcBef>
                <a:spcPct val="30000"/>
              </a:spcBef>
              <a:defRPr/>
            </a:pPr>
            <a:r>
              <a:rPr lang="es-ES" altLang="zh-CN" sz="1200"/>
              <a:t>Tercer nivel</a:t>
            </a:r>
          </a:p>
          <a:p>
            <a:pPr>
              <a:spcBef>
                <a:spcPct val="30000"/>
              </a:spcBef>
              <a:defRPr/>
            </a:pPr>
            <a:r>
              <a:rPr lang="es-ES" altLang="zh-CN" sz="1200"/>
              <a:t>Cuarto nivel</a:t>
            </a:r>
          </a:p>
          <a:p>
            <a:pPr>
              <a:spcBef>
                <a:spcPct val="30000"/>
              </a:spcBef>
              <a:defRPr/>
            </a:pPr>
            <a:r>
              <a:rPr lang="es-ES" altLang="zh-CN" sz="1200"/>
              <a:t>Quinto nivel</a:t>
            </a:r>
          </a:p>
        </p:txBody>
      </p:sp>
      <p:sp>
        <p:nvSpPr>
          <p:cNvPr id="2054" name="5 Marcador de pie de página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charset="0"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55" name="6 Marcador de número de diapositiva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/>
            </a:lvl1pPr>
          </a:lstStyle>
          <a:p>
            <a:fld id="{7F21645F-621C-472B-8003-3F615BEA64D0}" type="slidenum">
              <a:rPr lang="es-ES" altLang="zh-CN"/>
              <a:pPr/>
              <a:t>‹Nº›</a:t>
            </a:fld>
            <a:endParaRPr lang="es-ES" altLang="zh-CN" sz="1200"/>
          </a:p>
        </p:txBody>
      </p:sp>
    </p:spTree>
    <p:extLst>
      <p:ext uri="{BB962C8B-B14F-4D97-AF65-F5344CB8AC3E}">
        <p14:creationId xmlns:p14="http://schemas.microsoft.com/office/powerpoint/2010/main" val="88555604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lIns="96653" tIns="48327" rIns="96653" bIns="48327"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74666-EF66-4743-A979-5EC287204C71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537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680384" y="4777620"/>
            <a:ext cx="5436909" cy="3909577"/>
          </a:xfrm>
          <a:prstGeom prst="rect">
            <a:avLst/>
          </a:prstGeom>
        </p:spPr>
        <p:txBody>
          <a:bodyPr lIns="96653" tIns="48327" rIns="96653" bIns="48327"/>
          <a:lstStyle/>
          <a:p>
            <a:endParaRPr lang="es-B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D2D7C2B0-748A-402B-9168-8461E8816911}" type="datetime1">
              <a:rPr lang="es-ES" altLang="zh-CN" smtClean="0"/>
              <a:pPr>
                <a:defRPr/>
              </a:pPr>
              <a:t>03/02/2020</a:t>
            </a:fld>
            <a:endParaRPr lang="es-ES" altLang="zh-CN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21645F-621C-472B-8003-3F615BEA64D0}" type="slidenum">
              <a:rPr lang="es-ES" altLang="zh-CN" smtClean="0"/>
              <a:pPr/>
              <a:t>9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2780728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680384" y="4777620"/>
            <a:ext cx="5436909" cy="3909577"/>
          </a:xfrm>
          <a:prstGeom prst="rect">
            <a:avLst/>
          </a:prstGeom>
        </p:spPr>
        <p:txBody>
          <a:bodyPr lIns="96653" tIns="48327" rIns="96653" bIns="48327"/>
          <a:lstStyle/>
          <a:p>
            <a:endParaRPr lang="es-B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D2D7C2B0-748A-402B-9168-8461E8816911}" type="datetime1">
              <a:rPr lang="es-ES" altLang="zh-CN" smtClean="0"/>
              <a:pPr>
                <a:defRPr/>
              </a:pPr>
              <a:t>03/02/2020</a:t>
            </a:fld>
            <a:endParaRPr lang="es-ES" altLang="zh-CN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21645F-621C-472B-8003-3F615BEA64D0}" type="slidenum">
              <a:rPr lang="es-ES" altLang="zh-CN" smtClean="0"/>
              <a:pPr/>
              <a:t>11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3043597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680384" y="4777620"/>
            <a:ext cx="5436909" cy="3909577"/>
          </a:xfrm>
          <a:prstGeom prst="rect">
            <a:avLst/>
          </a:prstGeom>
        </p:spPr>
        <p:txBody>
          <a:bodyPr lIns="96653" tIns="48327" rIns="96653" bIns="48327"/>
          <a:lstStyle/>
          <a:p>
            <a:endParaRPr lang="es-B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D2D7C2B0-748A-402B-9168-8461E8816911}" type="datetime1">
              <a:rPr lang="es-ES" altLang="zh-CN" smtClean="0"/>
              <a:pPr>
                <a:defRPr/>
              </a:pPr>
              <a:t>03/02/2020</a:t>
            </a:fld>
            <a:endParaRPr lang="es-ES" altLang="zh-CN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21645F-621C-472B-8003-3F615BEA64D0}" type="slidenum">
              <a:rPr lang="es-ES" altLang="zh-CN" smtClean="0"/>
              <a:pPr/>
              <a:t>12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1673070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659741" y="5102331"/>
            <a:ext cx="5271930" cy="4175292"/>
          </a:xfrm>
          <a:prstGeom prst="rect">
            <a:avLst/>
          </a:prstGeom>
        </p:spPr>
        <p:txBody>
          <a:bodyPr lIns="96653" tIns="48327" rIns="96653" bIns="48327"/>
          <a:lstStyle/>
          <a:p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D2D7C2B0-748A-402B-9168-8461E8816911}" type="datetime1">
              <a:rPr lang="es-ES" altLang="zh-CN" smtClean="0"/>
              <a:pPr>
                <a:defRPr/>
              </a:pPr>
              <a:t>03/02/2020</a:t>
            </a:fld>
            <a:endParaRPr lang="es-ES" altLang="zh-CN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21645F-621C-472B-8003-3F615BEA64D0}" type="slidenum">
              <a:rPr lang="es-ES" altLang="zh-CN" smtClean="0"/>
              <a:pPr/>
              <a:t>13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813269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686422" y="4400239"/>
            <a:ext cx="5485158" cy="360076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D2D7C2B0-748A-402B-9168-8461E8816911}" type="datetime1">
              <a:rPr lang="es-ES" altLang="zh-CN" smtClean="0"/>
              <a:pPr>
                <a:defRPr/>
              </a:pPr>
              <a:t>03/02/2020</a:t>
            </a:fld>
            <a:endParaRPr lang="es-ES" altLang="zh-CN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21645F-621C-472B-8003-3F615BEA64D0}" type="slidenum">
              <a:rPr lang="es-ES" altLang="zh-CN" smtClean="0"/>
              <a:pPr/>
              <a:t>14</a:t>
            </a:fld>
            <a:endParaRPr lang="es-ES" altLang="zh-CN" dirty="0"/>
          </a:p>
        </p:txBody>
      </p:sp>
    </p:spTree>
    <p:extLst>
      <p:ext uri="{BB962C8B-B14F-4D97-AF65-F5344CB8AC3E}">
        <p14:creationId xmlns:p14="http://schemas.microsoft.com/office/powerpoint/2010/main" val="461347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D9DD2-C22B-4D33-82E8-D02B8D21189C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5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BB326-E04E-4C0E-A237-7E1EFB3762CC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86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227DA-8164-4D6A-8EC4-C461A63CE29E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5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D6F8D1-1688-40F0-BEF0-B744495B422F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839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B603C-34B2-4E42-A78D-565D7BED9CC5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5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0C46D-6464-4484-BD16-C34B6607F8D2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03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03376-54DA-4AAC-830F-775B74F39B6E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4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CE8631-5DD8-44AC-8B63-E35B00E8F430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755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39026-870A-4DC2-8B88-EAC967B557F0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5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B8BDC6-80BB-4D91-BD9D-8ACD0B9F4579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90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8FF69-5D7E-4255-B691-64820B741A29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5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BBAD4-04AB-4F9E-BB75-E8D56AEA8A4F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37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D3C8-1664-4E38-A93F-A31431B1344F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6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C0933-B520-487E-A19E-264F8D93D1FB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78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8A5B5-7A5A-476F-BB60-386E5DA22E3B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8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547A2-D61C-4D87-A292-1AD711C463E2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94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A53DE-2C30-4B5B-8AB6-B4AC4E38E28F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4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3A88F1-F0C4-4178-A028-82B0796D2104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356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FFE53-E715-4FF7-AF8F-5FD761A5A261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3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5E734F-BC33-4884-A5AB-2812A808E38A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7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B3E1A-DE22-44FE-81E9-23AD270DFBF8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6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032E6-FDA8-4C04-BDFD-B870B3EA2FCA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11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>
              <a:sym typeface="Calibri" pitchFamily="34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E9222-539D-458E-9C02-1B09CEF7F999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6" name="4 Marcador de pie de página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027317-6E59-4944-9CDD-46AEA447D086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67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>
                <a:sym typeface="Calibri" pitchFamily="34" charset="0"/>
              </a:rPr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>
                <a:sym typeface="Calibri" pitchFamily="34" charset="0"/>
              </a:rPr>
              <a:t>Haga clic para modificar el estilo de texto del patrón</a:t>
            </a:r>
          </a:p>
          <a:p>
            <a:pPr lvl="1"/>
            <a:r>
              <a:rPr lang="es-ES" altLang="zh-CN">
                <a:sym typeface="Calibri" pitchFamily="34" charset="0"/>
              </a:rPr>
              <a:t>Segundo nivel</a:t>
            </a:r>
          </a:p>
          <a:p>
            <a:pPr lvl="2"/>
            <a:r>
              <a:rPr lang="es-ES" altLang="zh-CN">
                <a:sym typeface="Calibri" pitchFamily="34" charset="0"/>
              </a:rPr>
              <a:t>Tercer nivel</a:t>
            </a:r>
          </a:p>
          <a:p>
            <a:pPr lvl="3"/>
            <a:r>
              <a:rPr lang="es-ES" altLang="zh-CN">
                <a:sym typeface="Calibri" pitchFamily="34" charset="0"/>
              </a:rPr>
              <a:t>Cuarto nivel</a:t>
            </a:r>
          </a:p>
          <a:p>
            <a:pPr lvl="4"/>
            <a:r>
              <a:rPr lang="es-ES" altLang="zh-CN">
                <a:sym typeface="Calibri" pitchFamily="34" charset="0"/>
              </a:rPr>
              <a:t>Quinto nivel</a:t>
            </a:r>
          </a:p>
        </p:txBody>
      </p:sp>
      <p:sp>
        <p:nvSpPr>
          <p:cNvPr id="1028" name="3 Marcador de fecha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charset="0"/>
              <a:buNone/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fld id="{BC19E748-654A-4F70-A0DC-E24246E89731}" type="datetime1">
              <a:rPr lang="es-ES" altLang="zh-CN"/>
              <a:pPr>
                <a:defRPr/>
              </a:pPr>
              <a:t>03/02/2020</a:t>
            </a:fld>
            <a:endParaRPr lang="es-ES" altLang="zh-CN" sz="1800">
              <a:solidFill>
                <a:schemeClr val="tx1"/>
              </a:solidFill>
            </a:endParaRPr>
          </a:p>
        </p:txBody>
      </p:sp>
      <p:sp>
        <p:nvSpPr>
          <p:cNvPr id="1029" name="4 Marcador de pie de página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charset="0"/>
              <a:buNone/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5 Marcador de número de diapositiva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fld id="{97DBC77C-87D7-42C8-975D-742672EC995A}" type="slidenum">
              <a:rPr lang="es-ES" altLang="zh-CN"/>
              <a:pPr/>
              <a:t>‹Nº›</a:t>
            </a:fld>
            <a:endParaRPr lang="es-ES" altLang="zh-CN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Calibri" pitchFamily="34" charset="0"/>
        </a:defRPr>
      </a:lvl1pPr>
      <a:lvl2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2pPr>
      <a:lvl3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3pPr>
      <a:lvl4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4pPr>
      <a:lvl5pPr marL="914400" indent="-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5pPr>
      <a:lvl6pPr marL="13716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6pPr>
      <a:lvl7pPr marL="18288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7pPr>
      <a:lvl8pPr marL="22860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8pPr>
      <a:lvl9pPr marL="2743200" indent="-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  <a:sym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sym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sym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sym typeface="Calibri" pitchFamily="34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es-ES" altLang="es-ES_tradnl"/>
              <a:t>    </a:t>
            </a:r>
          </a:p>
        </p:txBody>
      </p:sp>
      <p:sp>
        <p:nvSpPr>
          <p:cNvPr id="3077" name="Title 1"/>
          <p:cNvSpPr txBox="1">
            <a:spLocks/>
          </p:cNvSpPr>
          <p:nvPr/>
        </p:nvSpPr>
        <p:spPr bwMode="auto">
          <a:xfrm>
            <a:off x="107950" y="2794000"/>
            <a:ext cx="8408988" cy="164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587" tIns="44806" rIns="89587" bIns="44806"/>
          <a:lstStyle>
            <a:lvl1pPr defTabSz="955675">
              <a:defRPr sz="32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1pPr>
            <a:lvl2pPr defTabSz="955675">
              <a:defRPr sz="28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2pPr>
            <a:lvl3pPr defTabSz="955675">
              <a:defRPr sz="24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3pPr>
            <a:lvl4pPr defTabSz="955675"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4pPr>
            <a:lvl5pPr defTabSz="955675"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5pPr>
            <a:lvl6pPr defTabSz="955675" eaLnBrk="0" hangingPunct="0"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6pPr>
            <a:lvl7pPr defTabSz="955675" eaLnBrk="0" hangingPunct="0"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7pPr>
            <a:lvl8pPr defTabSz="955675" eaLnBrk="0" hangingPunct="0"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8pPr>
            <a:lvl9pPr defTabSz="955675" eaLnBrk="0" hangingPunct="0">
              <a:buFont typeface="Arial" charset="0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9pPr>
          </a:lstStyle>
          <a:p>
            <a:pPr algn="ctr"/>
            <a:r>
              <a:rPr lang="es-BO" altLang="es-ES_tradnl" b="1" dirty="0">
                <a:solidFill>
                  <a:srgbClr val="254061"/>
                </a:solidFill>
                <a:latin typeface="Arial Rounded MT Bold" pitchFamily="34" charset="0"/>
              </a:rPr>
              <a:t>EFEMÉRIDES</a:t>
            </a:r>
          </a:p>
          <a:p>
            <a:pPr algn="ctr"/>
            <a:endParaRPr lang="es-BO" altLang="es-ES_tradnl" b="1" dirty="0">
              <a:solidFill>
                <a:srgbClr val="254061"/>
              </a:solidFill>
              <a:latin typeface="Arial Rounded MT Bold" pitchFamily="34" charset="0"/>
            </a:endParaRPr>
          </a:p>
          <a:p>
            <a:pPr algn="ctr"/>
            <a:r>
              <a:rPr lang="es-BO" altLang="es-ES_tradnl" b="1" dirty="0">
                <a:solidFill>
                  <a:srgbClr val="254061"/>
                </a:solidFill>
                <a:latin typeface="Arial Rounded MT Bold" pitchFamily="34" charset="0"/>
              </a:rPr>
              <a:t>DEPARTAMENTO DE ORURO</a:t>
            </a:r>
          </a:p>
        </p:txBody>
      </p:sp>
      <p:pic>
        <p:nvPicPr>
          <p:cNvPr id="6" name="Picture 2" descr="Resultado de imagen para logo ministerio de salud boliv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40" y="1037516"/>
            <a:ext cx="7875638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ítulo 1"/>
          <p:cNvSpPr>
            <a:spLocks noChangeArrowheads="1"/>
          </p:cNvSpPr>
          <p:nvPr/>
        </p:nvSpPr>
        <p:spPr bwMode="auto">
          <a:xfrm>
            <a:off x="465010" y="426544"/>
            <a:ext cx="8208963" cy="113030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bevel/>
            <a:headEnd/>
            <a:tailEnd/>
          </a:ln>
        </p:spPr>
        <p:txBody>
          <a:bodyPr anchor="ctr"/>
          <a:lstStyle/>
          <a:p>
            <a:pPr algn="ctr" eaLnBrk="1" hangingPunct="1"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zh-CN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PREVENCION DE LA SALUD ORAL CONSULTORIOS MOVILES ODONTOLÓGICOS </a:t>
            </a:r>
            <a:endParaRPr lang="es-ES" altLang="zh-CN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Calibri" pitchFamily="34" charset="0"/>
            </a:endParaRPr>
          </a:p>
        </p:txBody>
      </p:sp>
      <p:graphicFrame>
        <p:nvGraphicFramePr>
          <p:cNvPr id="15364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031226"/>
              </p:ext>
            </p:extLst>
          </p:nvPr>
        </p:nvGraphicFramePr>
        <p:xfrm>
          <a:off x="468313" y="1677349"/>
          <a:ext cx="8207375" cy="3222001"/>
        </p:xfrm>
        <a:graphic>
          <a:graphicData uri="http://schemas.openxmlformats.org/drawingml/2006/table">
            <a:tbl>
              <a:tblPr/>
              <a:tblGrid>
                <a:gridCol w="43910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002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61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886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ACTIVIDAD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BENEFICIARIOS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E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PRESUPUESTO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E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EJECUTADO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E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(En </a:t>
                      </a:r>
                      <a:r>
                        <a:rPr kumimoji="0" lang="es-ES" altLang="zh-CN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Bs</a:t>
                      </a:r>
                      <a:r>
                        <a:rPr kumimoji="0" lang="es-ES" altLang="zh-CN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)</a:t>
                      </a:r>
                      <a:endParaRPr kumimoji="0" lang="es-E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SimSun" pitchFamily="2" charset="-122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910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Promoción en salud oral (educación en salud oral</a:t>
                      </a:r>
                      <a:r>
                        <a:rPr lang="es-ES" sz="16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motivada con la entrega gratuita de cepillos, pastas dentales y estuches de higiene).</a:t>
                      </a:r>
                      <a:endParaRPr lang="es-BO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13.395 personas</a:t>
                      </a:r>
                      <a:r>
                        <a:rPr lang="es-BO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beneficiadas</a:t>
                      </a:r>
                      <a:endParaRPr lang="es-B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B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267.900,00</a:t>
                      </a:r>
                      <a:endParaRPr lang="es-B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524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Atención primaria odontológica (acciones preventivas y de restauración con materiales de última generación).</a:t>
                      </a:r>
                      <a:endParaRPr lang="es-BO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47.794 atenciones odontológicas </a:t>
                      </a:r>
                      <a:endParaRPr lang="es-B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B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1.672.790,00</a:t>
                      </a:r>
                      <a:endParaRPr lang="es-B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995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TOTAL</a:t>
                      </a: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altLang="es-ES_tradn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1.940.690,00</a:t>
                      </a:r>
                      <a:endParaRPr kumimoji="0" lang="es-ES_tradnl" altLang="es-ES_tradnl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itchFamily="2" charset="-122"/>
                        <a:cs typeface="Arial" panose="020B0604020202020204" pitchFamily="34" charset="0"/>
                        <a:sym typeface="Calibri" pitchFamily="34" charset="0"/>
                      </a:endParaRPr>
                    </a:p>
                  </a:txBody>
                  <a:tcPr marL="9525" marR="9525" marT="9523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Box 2"/>
          <p:cNvSpPr>
            <a:spLocks noChangeArrowheads="1"/>
          </p:cNvSpPr>
          <p:nvPr/>
        </p:nvSpPr>
        <p:spPr bwMode="auto">
          <a:xfrm>
            <a:off x="465010" y="6237234"/>
            <a:ext cx="6852497" cy="471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1486" tIns="50743" rIns="101486" bIns="50743">
            <a:spAutoFit/>
          </a:bodyPr>
          <a:lstStyle/>
          <a:p>
            <a:r>
              <a:rPr lang="es-ES" altLang="en-US" sz="800" b="1" dirty="0">
                <a:sym typeface="Calibri" pitchFamily="34" charset="0"/>
              </a:rPr>
              <a:t>Fuente: </a:t>
            </a:r>
            <a:r>
              <a:rPr lang="es-ES" altLang="zh-CN" sz="800" b="1" dirty="0">
                <a:solidFill>
                  <a:srgbClr val="000000"/>
                </a:solidFill>
                <a:sym typeface="Arial" charset="0"/>
              </a:rPr>
              <a:t>Programa Nacional de Salud  Oral - Ministerio de Salud </a:t>
            </a:r>
          </a:p>
          <a:p>
            <a:r>
              <a:rPr lang="es-ES" altLang="en-US" sz="800" b="1" dirty="0">
                <a:sym typeface="Calibri" pitchFamily="34" charset="0"/>
              </a:rPr>
              <a:t>Fecha de Corte de la </a:t>
            </a:r>
            <a:r>
              <a:rPr lang="es-ES" altLang="en-US" sz="800" b="1" dirty="0" smtClean="0">
                <a:sym typeface="Calibri" pitchFamily="34" charset="0"/>
              </a:rPr>
              <a:t>Información</a:t>
            </a:r>
            <a:r>
              <a:rPr lang="es-ES" altLang="en-US" sz="800" dirty="0" smtClean="0">
                <a:sym typeface="Calibri" pitchFamily="34" charset="0"/>
              </a:rPr>
              <a:t>: 21 de Diciembre de </a:t>
            </a:r>
            <a:r>
              <a:rPr lang="es-ES" altLang="en-US" sz="800" dirty="0">
                <a:sym typeface="Calibri" pitchFamily="34" charset="0"/>
              </a:rPr>
              <a:t>2019</a:t>
            </a:r>
          </a:p>
          <a:p>
            <a:r>
              <a:rPr lang="es-ES" altLang="en-US" sz="800" b="1" dirty="0">
                <a:sym typeface="Calibri" pitchFamily="34" charset="0"/>
              </a:rPr>
              <a:t>Fecha de Elaboración de la información</a:t>
            </a:r>
            <a:r>
              <a:rPr lang="es-ES" altLang="en-US" sz="800" dirty="0">
                <a:sym typeface="Calibri" pitchFamily="34" charset="0"/>
              </a:rPr>
              <a:t>: 17 de Enero  de 2019</a:t>
            </a:r>
            <a:endParaRPr lang="es-ES" altLang="zh-CN" sz="800" b="1" dirty="0">
              <a:solidFill>
                <a:srgbClr val="000000"/>
              </a:solidFill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254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 noChangeArrowheads="1"/>
          </p:cNvSpPr>
          <p:nvPr/>
        </p:nvSpPr>
        <p:spPr bwMode="auto">
          <a:xfrm>
            <a:off x="827688" y="476754"/>
            <a:ext cx="8186738" cy="8634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xtLst/>
        </p:spPr>
        <p:txBody>
          <a:bodyPr anchor="ctr"/>
          <a:lstStyle/>
          <a:p>
            <a:pPr algn="ctr" eaLnBrk="1" hangingPunct="1"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zh-CN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PROGRAMA </a:t>
            </a:r>
            <a:r>
              <a:rPr lang="es-ES" altLang="zh-CN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AMPLIADO DE </a:t>
            </a:r>
            <a:r>
              <a:rPr lang="es-ES" altLang="zh-CN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INMUNIZACIÓN </a:t>
            </a:r>
            <a:endParaRPr lang="es-ES" altLang="zh-CN" sz="2000" b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Calibri" pitchFamily="34" charset="0"/>
            </a:endParaRPr>
          </a:p>
        </p:txBody>
      </p:sp>
      <p:graphicFrame>
        <p:nvGraphicFramePr>
          <p:cNvPr id="10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003206"/>
              </p:ext>
            </p:extLst>
          </p:nvPr>
        </p:nvGraphicFramePr>
        <p:xfrm>
          <a:off x="827688" y="1598854"/>
          <a:ext cx="8186738" cy="2058372"/>
        </p:xfrm>
        <a:graphic>
          <a:graphicData uri="http://schemas.openxmlformats.org/drawingml/2006/table">
            <a:tbl>
              <a:tblPr/>
              <a:tblGrid>
                <a:gridCol w="36002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761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103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6678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BO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VACUNAS</a:t>
                      </a: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CANTIDAD DE DOSIS ADMINISTRADAS</a:t>
                      </a: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MONTO EJECUTADO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( </a:t>
                      </a:r>
                      <a:r>
                        <a:rPr kumimoji="0" lang="es-BO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En millones de </a:t>
                      </a:r>
                      <a:r>
                        <a:rPr kumimoji="0" lang="es-E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Bs)</a:t>
                      </a: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15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BO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13 Tipos de Vacunas administradas</a:t>
                      </a: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8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237.917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8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BO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3,96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CuadroTexto 10"/>
          <p:cNvSpPr txBox="1">
            <a:spLocks noChangeArrowheads="1"/>
          </p:cNvSpPr>
          <p:nvPr/>
        </p:nvSpPr>
        <p:spPr bwMode="auto">
          <a:xfrm>
            <a:off x="468406" y="5445168"/>
            <a:ext cx="81957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r>
              <a:rPr lang="es-ES" altLang="en-US" sz="800" b="1" dirty="0">
                <a:sym typeface="Calibri" pitchFamily="34" charset="0"/>
              </a:rPr>
              <a:t>Fuente</a:t>
            </a:r>
            <a:r>
              <a:rPr lang="es-ES" altLang="en-US" sz="800" b="1" dirty="0" smtClean="0">
                <a:sym typeface="Calibri" pitchFamily="34" charset="0"/>
              </a:rPr>
              <a:t>: </a:t>
            </a:r>
            <a:r>
              <a:rPr lang="es-ES" altLang="zh-CN" sz="800" b="1" dirty="0">
                <a:solidFill>
                  <a:srgbClr val="000000"/>
                </a:solidFill>
                <a:sym typeface="Arial" charset="0"/>
              </a:rPr>
              <a:t>Programa </a:t>
            </a:r>
            <a:r>
              <a:rPr lang="es-ES" altLang="zh-CN" sz="800" b="1" dirty="0" smtClean="0">
                <a:solidFill>
                  <a:srgbClr val="000000"/>
                </a:solidFill>
                <a:sym typeface="Arial" charset="0"/>
              </a:rPr>
              <a:t>Ampliado de Inmunizaciones - </a:t>
            </a:r>
            <a:r>
              <a:rPr lang="es-ES" altLang="zh-CN" sz="800" b="1" dirty="0">
                <a:solidFill>
                  <a:srgbClr val="000000"/>
                </a:solidFill>
                <a:sym typeface="Arial" charset="0"/>
              </a:rPr>
              <a:t>Ministerio de Salud </a:t>
            </a:r>
            <a:endParaRPr lang="es-ES" altLang="zh-CN" sz="800" b="1" dirty="0" smtClean="0">
              <a:solidFill>
                <a:srgbClr val="000000"/>
              </a:solidFill>
              <a:sym typeface="Arial" charset="0"/>
            </a:endParaRPr>
          </a:p>
          <a:p>
            <a:r>
              <a:rPr lang="es-ES" altLang="en-US" sz="800" b="1" dirty="0" smtClean="0">
                <a:sym typeface="Calibri" pitchFamily="34" charset="0"/>
              </a:rPr>
              <a:t>* Fecha </a:t>
            </a:r>
            <a:r>
              <a:rPr lang="es-ES" altLang="en-US" sz="800" b="1" dirty="0">
                <a:sym typeface="Calibri" pitchFamily="34" charset="0"/>
              </a:rPr>
              <a:t>de Corte de la Información</a:t>
            </a:r>
            <a:r>
              <a:rPr lang="es-ES" altLang="en-US" sz="800" dirty="0">
                <a:sym typeface="Calibri" pitchFamily="34" charset="0"/>
              </a:rPr>
              <a:t>: </a:t>
            </a:r>
            <a:r>
              <a:rPr lang="es-ES" altLang="en-US" sz="800" dirty="0" smtClean="0">
                <a:sym typeface="Calibri" pitchFamily="34" charset="0"/>
              </a:rPr>
              <a:t>30 de noviembre de  2019</a:t>
            </a:r>
            <a:endParaRPr lang="es-ES" altLang="en-US" sz="800" dirty="0">
              <a:sym typeface="Calibri" pitchFamily="34" charset="0"/>
            </a:endParaRPr>
          </a:p>
          <a:p>
            <a:r>
              <a:rPr lang="es-ES" altLang="en-US" sz="800" b="1" dirty="0">
                <a:sym typeface="Calibri" pitchFamily="34" charset="0"/>
              </a:rPr>
              <a:t>Fecha de Elaboración de la información</a:t>
            </a:r>
            <a:r>
              <a:rPr lang="es-ES" altLang="en-US" sz="800" dirty="0">
                <a:sym typeface="Calibri" pitchFamily="34" charset="0"/>
              </a:rPr>
              <a:t>: </a:t>
            </a:r>
            <a:r>
              <a:rPr lang="es-ES" altLang="en-US" sz="800" dirty="0" smtClean="0">
                <a:sym typeface="Calibri" pitchFamily="34" charset="0"/>
              </a:rPr>
              <a:t>21 de enero de 2020</a:t>
            </a:r>
            <a:endParaRPr lang="es-ES" altLang="en-US" sz="800" u="sng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352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 noChangeArrowheads="1"/>
          </p:cNvSpPr>
          <p:nvPr/>
        </p:nvSpPr>
        <p:spPr bwMode="auto">
          <a:xfrm>
            <a:off x="827688" y="476754"/>
            <a:ext cx="8186738" cy="8634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xtLst/>
        </p:spPr>
        <p:txBody>
          <a:bodyPr anchor="ctr"/>
          <a:lstStyle/>
          <a:p>
            <a:pPr algn="ctr" eaLnBrk="1" hangingPunct="1"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zh-CN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PROGRAMA NACIONAL DE ENFERMEDADES NO TRANSMISIBLES </a:t>
            </a:r>
            <a:endParaRPr lang="es-ES" altLang="zh-CN" sz="2000" b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Calibri" pitchFamily="34" charset="0"/>
            </a:endParaRPr>
          </a:p>
        </p:txBody>
      </p:sp>
      <p:graphicFrame>
        <p:nvGraphicFramePr>
          <p:cNvPr id="10" name="Tabla 5"/>
          <p:cNvGraphicFramePr>
            <a:graphicFrameLocks noGrp="1"/>
          </p:cNvGraphicFramePr>
          <p:nvPr>
            <p:extLst/>
          </p:nvPr>
        </p:nvGraphicFramePr>
        <p:xfrm>
          <a:off x="827688" y="1598854"/>
          <a:ext cx="8186738" cy="2694218"/>
        </p:xfrm>
        <a:graphic>
          <a:graphicData uri="http://schemas.openxmlformats.org/drawingml/2006/table">
            <a:tbl>
              <a:tblPr/>
              <a:tblGrid>
                <a:gridCol w="36002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761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03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810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BO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MEDICAMETNOS ANTIHEMOFÍLICOS</a:t>
                      </a: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CANTIDAD DE KITS ENTREGADOS </a:t>
                      </a: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MONTO EJECUTADO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( </a:t>
                      </a:r>
                      <a:r>
                        <a:rPr kumimoji="0" lang="es-BO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En millones de </a:t>
                      </a:r>
                      <a:r>
                        <a:rPr kumimoji="0" lang="es-E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Bs)</a:t>
                      </a: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3610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BO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KITS de FACTOR VIII </a:t>
                      </a:r>
                      <a:r>
                        <a:rPr kumimoji="0" lang="es-BO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(Medicamento Antihemofílico)</a:t>
                      </a: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8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zh-CN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40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8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BO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0.9 Millones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88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BO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Arial" charset="0"/>
                        </a:rPr>
                        <a:t>(92.000 Bs.)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CuadroTexto 10"/>
          <p:cNvSpPr txBox="1">
            <a:spLocks noChangeArrowheads="1"/>
          </p:cNvSpPr>
          <p:nvPr/>
        </p:nvSpPr>
        <p:spPr bwMode="auto">
          <a:xfrm>
            <a:off x="468406" y="5445168"/>
            <a:ext cx="81957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r>
              <a:rPr lang="es-ES" altLang="en-US" sz="800" b="1" dirty="0">
                <a:sym typeface="Calibri" pitchFamily="34" charset="0"/>
              </a:rPr>
              <a:t>Fuente</a:t>
            </a:r>
            <a:r>
              <a:rPr lang="es-ES" altLang="en-US" sz="800" b="1" dirty="0" smtClean="0">
                <a:sym typeface="Calibri" pitchFamily="34" charset="0"/>
              </a:rPr>
              <a:t>: </a:t>
            </a:r>
            <a:r>
              <a:rPr lang="es-ES" altLang="zh-CN" sz="800" b="1" dirty="0">
                <a:solidFill>
                  <a:srgbClr val="000000"/>
                </a:solidFill>
                <a:sym typeface="Arial" charset="0"/>
              </a:rPr>
              <a:t>Programa </a:t>
            </a:r>
            <a:r>
              <a:rPr lang="es-ES" altLang="zh-CN" sz="800" b="1" dirty="0" smtClean="0">
                <a:solidFill>
                  <a:srgbClr val="000000"/>
                </a:solidFill>
                <a:sym typeface="Arial" charset="0"/>
              </a:rPr>
              <a:t>Nacional de Enfermedades No Transmisibles- </a:t>
            </a:r>
            <a:r>
              <a:rPr lang="es-ES" altLang="zh-CN" sz="800" b="1" dirty="0">
                <a:solidFill>
                  <a:srgbClr val="000000"/>
                </a:solidFill>
                <a:sym typeface="Arial" charset="0"/>
              </a:rPr>
              <a:t>Ministerio de Salud </a:t>
            </a:r>
            <a:endParaRPr lang="es-ES" altLang="zh-CN" sz="800" b="1" dirty="0" smtClean="0">
              <a:solidFill>
                <a:srgbClr val="000000"/>
              </a:solidFill>
              <a:sym typeface="Arial" charset="0"/>
            </a:endParaRPr>
          </a:p>
          <a:p>
            <a:r>
              <a:rPr lang="es-ES" altLang="en-US" sz="800" b="1" dirty="0" smtClean="0">
                <a:sym typeface="Calibri" pitchFamily="34" charset="0"/>
              </a:rPr>
              <a:t>* Fecha </a:t>
            </a:r>
            <a:r>
              <a:rPr lang="es-ES" altLang="en-US" sz="800" b="1" dirty="0">
                <a:sym typeface="Calibri" pitchFamily="34" charset="0"/>
              </a:rPr>
              <a:t>de Corte de la Información</a:t>
            </a:r>
            <a:r>
              <a:rPr lang="es-ES" altLang="en-US" sz="800" dirty="0">
                <a:sym typeface="Calibri" pitchFamily="34" charset="0"/>
              </a:rPr>
              <a:t>: </a:t>
            </a:r>
            <a:r>
              <a:rPr lang="es-ES" altLang="en-US" sz="800" dirty="0" smtClean="0">
                <a:sym typeface="Calibri" pitchFamily="34" charset="0"/>
              </a:rPr>
              <a:t>31 de diciembre de 2019</a:t>
            </a:r>
            <a:endParaRPr lang="es-ES" altLang="en-US" sz="800" dirty="0">
              <a:sym typeface="Calibri" pitchFamily="34" charset="0"/>
            </a:endParaRPr>
          </a:p>
          <a:p>
            <a:r>
              <a:rPr lang="es-ES" altLang="en-US" sz="800" b="1" dirty="0">
                <a:sym typeface="Calibri" pitchFamily="34" charset="0"/>
              </a:rPr>
              <a:t>Fecha de Elaboración de la información</a:t>
            </a:r>
            <a:r>
              <a:rPr lang="es-ES" altLang="en-US" sz="800" dirty="0">
                <a:sym typeface="Calibri" pitchFamily="34" charset="0"/>
              </a:rPr>
              <a:t>: </a:t>
            </a:r>
            <a:r>
              <a:rPr lang="es-ES" altLang="en-US" sz="800" dirty="0" smtClean="0">
                <a:sym typeface="Calibri" pitchFamily="34" charset="0"/>
              </a:rPr>
              <a:t>28 de enero de 2020</a:t>
            </a:r>
            <a:endParaRPr lang="es-ES" altLang="en-US" sz="800" u="sng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356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ítulo 1"/>
          <p:cNvSpPr>
            <a:spLocks noChangeArrowheads="1"/>
          </p:cNvSpPr>
          <p:nvPr/>
        </p:nvSpPr>
        <p:spPr bwMode="auto">
          <a:xfrm>
            <a:off x="374499" y="548760"/>
            <a:ext cx="8339937" cy="647303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bevel/>
            <a:headEnd/>
            <a:tailEnd/>
          </a:ln>
        </p:spPr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es-ES" altLang="zh-CN" b="1" dirty="0" smtClean="0">
                <a:solidFill>
                  <a:schemeClr val="bg1"/>
                </a:solidFill>
                <a:latin typeface="Calibri" pitchFamily="34" charset="0"/>
                <a:sym typeface="Arial" charset="0"/>
              </a:rPr>
              <a:t>UNIDAD DE GESTION DE RIESGOS EN SALUD AMBIENTAL EMERGENCIAS Y DESASTRES</a:t>
            </a:r>
            <a:endParaRPr lang="es-ES" altLang="zh-CN" b="1" dirty="0">
              <a:solidFill>
                <a:schemeClr val="bg1"/>
              </a:solidFill>
              <a:latin typeface="Calibri" pitchFamily="34" charset="0"/>
              <a:sym typeface="Calibri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127414"/>
              </p:ext>
            </p:extLst>
          </p:nvPr>
        </p:nvGraphicFramePr>
        <p:xfrm>
          <a:off x="402139" y="1484838"/>
          <a:ext cx="8312297" cy="2686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06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408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2079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99767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ACTIVIDAD/LOGROS</a:t>
                      </a:r>
                      <a:endParaRPr lang="es-E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BENEFICIARIOS</a:t>
                      </a:r>
                      <a:endParaRPr lang="es-ES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PRESUPUESTO EJECUTADO</a:t>
                      </a:r>
                    </a:p>
                    <a:p>
                      <a:pPr algn="ctr"/>
                      <a:r>
                        <a:rPr lang="es-MX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(En </a:t>
                      </a:r>
                      <a:r>
                        <a:rPr lang="es-MX" sz="11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MX" sz="11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Bs)</a:t>
                      </a:r>
                      <a:endParaRPr lang="es-BO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394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BO" sz="1200" b="0" dirty="0" smtClean="0">
                          <a:latin typeface="Arial" pitchFamily="34" charset="0"/>
                          <a:cs typeface="Arial" pitchFamily="34" charset="0"/>
                        </a:rPr>
                        <a:t>Entrega</a:t>
                      </a:r>
                      <a:r>
                        <a:rPr lang="es-BO" sz="1200" b="0" baseline="0" dirty="0" smtClean="0">
                          <a:latin typeface="Arial" pitchFamily="34" charset="0"/>
                          <a:cs typeface="Arial" pitchFamily="34" charset="0"/>
                        </a:rPr>
                        <a:t> de medicamentos e insumos.</a:t>
                      </a:r>
                      <a:endParaRPr lang="es-BO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BO" sz="1200" b="0" baseline="0" dirty="0" smtClean="0">
                          <a:latin typeface="Arial" pitchFamily="34" charset="0"/>
                          <a:cs typeface="Arial" pitchFamily="34" charset="0"/>
                        </a:rPr>
                        <a:t>Población afectada por eventos de inundación Oru, Chipaya </a:t>
                      </a:r>
                      <a:endParaRPr kumimoji="0" lang="es-BO" altLang="es-B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000" b="1" dirty="0" smtClean="0">
                          <a:latin typeface="Arial" panose="020B0604020202020204" pitchFamily="34" charset="0"/>
                          <a:ea typeface="Tahoma" pitchFamily="34" charset="0"/>
                          <a:cs typeface="Arial" panose="020B0604020202020204" pitchFamily="34" charset="0"/>
                        </a:rPr>
                        <a:t>13.627</a:t>
                      </a:r>
                      <a:endParaRPr lang="es-MX" sz="2000" b="1" dirty="0">
                        <a:latin typeface="Arial" panose="020B0604020202020204" pitchFamily="34" charset="0"/>
                        <a:ea typeface="Tahoma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47104">
                <a:tc>
                  <a:txBody>
                    <a:bodyPr/>
                    <a:lstStyle/>
                    <a:p>
                      <a:r>
                        <a:rPr lang="es-BO" sz="1200" b="0" dirty="0" smtClean="0">
                          <a:latin typeface="Arial" pitchFamily="34" charset="0"/>
                          <a:cs typeface="Arial" pitchFamily="34" charset="0"/>
                        </a:rPr>
                        <a:t>Atención de pacientes </a:t>
                      </a:r>
                      <a:endParaRPr lang="es-BO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BO" sz="1200" b="0" dirty="0" smtClean="0">
                          <a:latin typeface="Arial" pitchFamily="34" charset="0"/>
                          <a:cs typeface="Arial" pitchFamily="34" charset="0"/>
                        </a:rPr>
                        <a:t>567 Atenciones medicas de Pacientes afectados por los</a:t>
                      </a:r>
                      <a:r>
                        <a:rPr lang="es-BO" sz="1200" b="0" baseline="0" dirty="0" smtClean="0">
                          <a:latin typeface="Arial" pitchFamily="34" charset="0"/>
                          <a:cs typeface="Arial" pitchFamily="34" charset="0"/>
                        </a:rPr>
                        <a:t> eventos de emergencia y desastres en poblaciones de Oru, </a:t>
                      </a:r>
                      <a:r>
                        <a:rPr lang="es-BO" sz="1200" b="0" baseline="0" dirty="0" err="1" smtClean="0">
                          <a:latin typeface="Arial" pitchFamily="34" charset="0"/>
                          <a:cs typeface="Arial" pitchFamily="34" charset="0"/>
                        </a:rPr>
                        <a:t>Chiapaya</a:t>
                      </a:r>
                      <a:endParaRPr lang="es-BO" sz="12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uadroTexto 8"/>
          <p:cNvSpPr txBox="1">
            <a:spLocks noChangeArrowheads="1"/>
          </p:cNvSpPr>
          <p:nvPr/>
        </p:nvSpPr>
        <p:spPr bwMode="auto">
          <a:xfrm>
            <a:off x="374499" y="6237234"/>
            <a:ext cx="614684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r>
              <a:rPr lang="es-ES" altLang="en-US" sz="700" b="1" dirty="0">
                <a:sym typeface="Calibri" pitchFamily="34" charset="0"/>
              </a:rPr>
              <a:t>Fuente</a:t>
            </a:r>
            <a:r>
              <a:rPr lang="es-ES" altLang="en-US" sz="700" b="1" dirty="0" smtClean="0">
                <a:sym typeface="Calibri" pitchFamily="34" charset="0"/>
              </a:rPr>
              <a:t>: </a:t>
            </a:r>
            <a:r>
              <a:rPr lang="es-ES" altLang="zh-CN" sz="700" b="1" dirty="0" smtClean="0">
                <a:solidFill>
                  <a:srgbClr val="000000"/>
                </a:solidFill>
                <a:sym typeface="Arial" charset="0"/>
              </a:rPr>
              <a:t>Unidad de Gestión de Riesgos en Salud Ambiental Emergencias y Desastres - Ministerio de Salud </a:t>
            </a:r>
          </a:p>
          <a:p>
            <a:r>
              <a:rPr lang="es-ES" altLang="en-US" sz="700" b="1" dirty="0">
                <a:sym typeface="Calibri" pitchFamily="34" charset="0"/>
              </a:rPr>
              <a:t>Fecha de Corte de la Información</a:t>
            </a:r>
            <a:r>
              <a:rPr lang="es-ES" altLang="en-US" sz="700" dirty="0">
                <a:sym typeface="Calibri" pitchFamily="34" charset="0"/>
              </a:rPr>
              <a:t>: </a:t>
            </a:r>
            <a:r>
              <a:rPr lang="es-ES" altLang="en-US" sz="700" dirty="0" smtClean="0">
                <a:sym typeface="Calibri" pitchFamily="34" charset="0"/>
              </a:rPr>
              <a:t>21 de Diciembre de 2019</a:t>
            </a:r>
            <a:endParaRPr lang="es-ES" altLang="en-US" sz="700" dirty="0">
              <a:sym typeface="Calibri" pitchFamily="34" charset="0"/>
            </a:endParaRPr>
          </a:p>
          <a:p>
            <a:r>
              <a:rPr lang="es-ES" altLang="en-US" sz="700" b="1" dirty="0">
                <a:sym typeface="Calibri" pitchFamily="34" charset="0"/>
              </a:rPr>
              <a:t>Fecha de Elaboración de la información</a:t>
            </a:r>
            <a:r>
              <a:rPr lang="es-ES" altLang="en-US" sz="700" dirty="0">
                <a:sym typeface="Calibri" pitchFamily="34" charset="0"/>
              </a:rPr>
              <a:t>: </a:t>
            </a:r>
            <a:r>
              <a:rPr lang="es-ES" altLang="en-US" sz="700" dirty="0" smtClean="0">
                <a:sym typeface="Calibri" pitchFamily="34" charset="0"/>
              </a:rPr>
              <a:t>27 de Enero 2020</a:t>
            </a:r>
            <a:endParaRPr lang="es-ES" altLang="en-US" sz="700" u="sng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843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ítulo 1"/>
          <p:cNvSpPr>
            <a:spLocks noChangeArrowheads="1"/>
          </p:cNvSpPr>
          <p:nvPr/>
        </p:nvSpPr>
        <p:spPr bwMode="auto">
          <a:xfrm>
            <a:off x="214282" y="428604"/>
            <a:ext cx="8712200" cy="739757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bevel/>
            <a:headEnd/>
            <a:tailEnd/>
          </a:ln>
        </p:spPr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es-ES" sz="2000" b="1" dirty="0" smtClean="0">
                <a:solidFill>
                  <a:schemeClr val="bg1"/>
                </a:solidFill>
                <a:latin typeface="+mj-lt"/>
                <a:ea typeface="宋体"/>
                <a:cs typeface="Arial" panose="020B0604020202020204" pitchFamily="34" charset="0"/>
              </a:rPr>
              <a:t>PROGRAMA NACIONAL DE SANGRE</a:t>
            </a:r>
          </a:p>
          <a:p>
            <a:pPr algn="ctr" eaLnBrk="1" hangingPunct="1">
              <a:buFont typeface="Arial" charset="0"/>
              <a:buNone/>
            </a:pPr>
            <a:endParaRPr lang="es-ES" altLang="zh-CN" sz="2000" b="1" dirty="0">
              <a:solidFill>
                <a:schemeClr val="bg1"/>
              </a:solidFill>
              <a:latin typeface="+mj-lt"/>
              <a:cs typeface="Arial" panose="020B0604020202020204" pitchFamily="34" charset="0"/>
              <a:sym typeface="Arial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939808"/>
              </p:ext>
            </p:extLst>
          </p:nvPr>
        </p:nvGraphicFramePr>
        <p:xfrm>
          <a:off x="214283" y="1214423"/>
          <a:ext cx="8715435" cy="4596324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38536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357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260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9654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s-E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LOGROS /ACTIVIDAD</a:t>
                      </a:r>
                      <a:endParaRPr lang="es-E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BENEFICIARIOS</a:t>
                      </a:r>
                      <a:endParaRPr lang="es-E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PRESUPUESTO EJECUTADO</a:t>
                      </a:r>
                    </a:p>
                    <a:p>
                      <a:pPr algn="ctr"/>
                      <a:r>
                        <a:rPr lang="es-MX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(En </a:t>
                      </a:r>
                      <a:r>
                        <a:rPr lang="es-MX" sz="14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s-MX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Bs</a:t>
                      </a:r>
                      <a:r>
                        <a:rPr lang="es-MX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s-BO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18031">
                <a:tc>
                  <a:txBody>
                    <a:bodyPr/>
                    <a:lstStyle/>
                    <a:p>
                      <a:pPr lvl="0" algn="just" defTabSz="874713">
                        <a:tabLst>
                          <a:tab pos="3411538" algn="l"/>
                        </a:tabLst>
                      </a:pPr>
                      <a:r>
                        <a:rPr kumimoji="0" lang="es-BO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Fortalecimiento al Banco de Sangre de Referencia Departamental de Oruro con los materiales de Información, Educación y Comunicación (IEC).</a:t>
                      </a: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08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r>
                        <a:rPr lang="es-E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Gobiernos Autónomos Municipales de Oruro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lvl="1" algn="ctr" defTabSz="985838" fontAlgn="ctr">
                        <a:lnSpc>
                          <a:spcPct val="0"/>
                        </a:lnSpc>
                      </a:pPr>
                      <a:r>
                        <a:rPr lang="es-ES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36,528</a:t>
                      </a:r>
                      <a:endParaRPr lang="es-ES" sz="2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4629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s-BO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Campañas y colectas de sangre efectuados por el Banco de Sangre Oruro en coordinación con los Servicios de Transfusión de los Hospitales de Segundo y Tercer nivel de atención.</a:t>
                      </a:r>
                      <a:endParaRPr kumimoji="0" lang="es-E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93545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s-BO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Norma de Caracterización de Servicios de Transfusión</a:t>
                      </a:r>
                      <a:endParaRPr kumimoji="0" lang="es-E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8000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s-ES" sz="14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Banco de Sangre de Oruro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uadroTexto 7"/>
          <p:cNvSpPr txBox="1">
            <a:spLocks noChangeArrowheads="1"/>
          </p:cNvSpPr>
          <p:nvPr/>
        </p:nvSpPr>
        <p:spPr bwMode="auto">
          <a:xfrm>
            <a:off x="214282" y="6286520"/>
            <a:ext cx="37816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r>
              <a:rPr lang="es-ES" altLang="en-US" sz="800" dirty="0">
                <a:sym typeface="Calibri" pitchFamily="34" charset="0"/>
              </a:rPr>
              <a:t>Fuente: </a:t>
            </a:r>
            <a:r>
              <a:rPr lang="es-ES" altLang="zh-CN" sz="800" dirty="0">
                <a:solidFill>
                  <a:srgbClr val="000000"/>
                </a:solidFill>
                <a:sym typeface="Arial" charset="0"/>
              </a:rPr>
              <a:t>Programa de Nacional de Sangre - Ministerio de Salud </a:t>
            </a:r>
          </a:p>
          <a:p>
            <a:r>
              <a:rPr lang="es-ES" altLang="en-US" sz="800" dirty="0">
                <a:sym typeface="Calibri" pitchFamily="34" charset="0"/>
              </a:rPr>
              <a:t>Fecha de Corte de la Información: </a:t>
            </a:r>
            <a:r>
              <a:rPr lang="es-ES" altLang="en-US" sz="800" dirty="0" smtClean="0">
                <a:sym typeface="Calibri" pitchFamily="34" charset="0"/>
              </a:rPr>
              <a:t>21 </a:t>
            </a:r>
            <a:r>
              <a:rPr lang="es-ES" altLang="en-US" sz="800" dirty="0">
                <a:sym typeface="Calibri" pitchFamily="34" charset="0"/>
              </a:rPr>
              <a:t>de </a:t>
            </a:r>
            <a:r>
              <a:rPr lang="es-ES" altLang="en-US" sz="800" dirty="0" smtClean="0">
                <a:sym typeface="Calibri" pitchFamily="34" charset="0"/>
              </a:rPr>
              <a:t>Diciembre </a:t>
            </a:r>
            <a:r>
              <a:rPr lang="es-ES" altLang="en-US" sz="800" dirty="0">
                <a:sym typeface="Calibri" pitchFamily="34" charset="0"/>
              </a:rPr>
              <a:t>de 2019</a:t>
            </a:r>
          </a:p>
          <a:p>
            <a:r>
              <a:rPr lang="es-ES" altLang="en-US" sz="800" dirty="0">
                <a:sym typeface="Calibri" pitchFamily="34" charset="0"/>
              </a:rPr>
              <a:t>Fecha de Elaboración de la información: </a:t>
            </a:r>
            <a:r>
              <a:rPr lang="es-ES" altLang="en-US" sz="800" dirty="0" smtClean="0">
                <a:sym typeface="Calibri" pitchFamily="34" charset="0"/>
              </a:rPr>
              <a:t> 25 </a:t>
            </a:r>
            <a:r>
              <a:rPr lang="es-ES" altLang="en-US" sz="800" dirty="0">
                <a:sym typeface="Calibri" pitchFamily="34" charset="0"/>
              </a:rPr>
              <a:t>de enero de 2019</a:t>
            </a:r>
            <a:endParaRPr lang="es-ES" altLang="en-US" sz="800" u="sng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125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7 Cerrar llave"/>
          <p:cNvSpPr>
            <a:spLocks/>
          </p:cNvSpPr>
          <p:nvPr/>
        </p:nvSpPr>
        <p:spPr bwMode="auto">
          <a:xfrm rot="-5400000">
            <a:off x="2768824" y="1339383"/>
            <a:ext cx="320205" cy="2186308"/>
          </a:xfrm>
          <a:prstGeom prst="rightBrace">
            <a:avLst>
              <a:gd name="adj1" fmla="val 8011"/>
              <a:gd name="adj2" fmla="val 50000"/>
            </a:avLst>
          </a:prstGeom>
          <a:noFill/>
          <a:ln w="3492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buFont typeface="Arial" charset="0"/>
              <a:buNone/>
            </a:pPr>
            <a:endParaRPr lang="es-ES" altLang="en-US" sz="1013">
              <a:solidFill>
                <a:prstClr val="black"/>
              </a:solidFill>
              <a:sym typeface="Calibri" pitchFamily="34" charset="0"/>
            </a:endParaRPr>
          </a:p>
        </p:txBody>
      </p:sp>
      <p:sp>
        <p:nvSpPr>
          <p:cNvPr id="18" name="14 Rectángulo redondeado"/>
          <p:cNvSpPr/>
          <p:nvPr/>
        </p:nvSpPr>
        <p:spPr>
          <a:xfrm>
            <a:off x="1898410" y="1556844"/>
            <a:ext cx="2123671" cy="626975"/>
          </a:xfrm>
          <a:prstGeom prst="round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b="1" dirty="0">
                <a:latin typeface="Arial" panose="020B0604020202020204" pitchFamily="34" charset="0"/>
                <a:cs typeface="Arial" panose="020B0604020202020204" pitchFamily="34" charset="0"/>
              </a:rPr>
              <a:t>AHORA</a:t>
            </a:r>
          </a:p>
          <a:p>
            <a:pPr algn="ctr"/>
            <a:r>
              <a:rPr lang="es-ES" sz="1500" b="1" dirty="0">
                <a:latin typeface="Arial" panose="020B0604020202020204" pitchFamily="34" charset="0"/>
                <a:cs typeface="Arial" panose="020B0604020202020204" pitchFamily="34" charset="0"/>
              </a:rPr>
              <a:t>2016-2020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 bwMode="auto">
          <a:xfrm>
            <a:off x="1338582" y="404748"/>
            <a:ext cx="6768564" cy="588169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ctr" eaLnBrk="1" hangingPunct="1">
              <a:buFont typeface="Arial" pitchFamily="34" charset="0"/>
              <a:buNone/>
            </a:pPr>
            <a:r>
              <a:rPr lang="es-ES" altLang="es-ES_tradnl" sz="2000" b="1" dirty="0">
                <a:solidFill>
                  <a:srgbClr val="FFFFFF"/>
                </a:solidFill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PLAN </a:t>
            </a:r>
            <a:r>
              <a:rPr lang="es-ES" altLang="es-ES_tradnl" sz="2000" b="1" dirty="0" smtClean="0">
                <a:solidFill>
                  <a:srgbClr val="FFFFFF"/>
                </a:solidFill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DE HOSPITALES</a:t>
            </a:r>
            <a:endParaRPr lang="es-ES" altLang="es-ES_tradnl" sz="2000" b="1" dirty="0">
              <a:solidFill>
                <a:srgbClr val="FFFFFF"/>
              </a:solidFill>
              <a:ea typeface="Tahoma" panose="020B0604030504040204" pitchFamily="34" charset="0"/>
              <a:cs typeface="Arial" panose="020B0604020202020204" pitchFamily="34" charset="0"/>
              <a:sym typeface="Calibri" pitchFamily="34" charset="0"/>
            </a:endParaRPr>
          </a:p>
        </p:txBody>
      </p:sp>
      <p:graphicFrame>
        <p:nvGraphicFramePr>
          <p:cNvPr id="15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00375"/>
              </p:ext>
            </p:extLst>
          </p:nvPr>
        </p:nvGraphicFramePr>
        <p:xfrm>
          <a:off x="561215" y="1502144"/>
          <a:ext cx="8165583" cy="2728799"/>
        </p:xfrm>
        <a:graphic>
          <a:graphicData uri="http://schemas.openxmlformats.org/drawingml/2006/table">
            <a:tbl>
              <a:tblPr/>
              <a:tblGrid>
                <a:gridCol w="14364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473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49118">
                  <a:extLst>
                    <a:ext uri="{9D8B030D-6E8A-4147-A177-3AD203B41FA5}">
                      <a16:colId xmlns="" xmlns:a16="http://schemas.microsoft.com/office/drawing/2014/main" val="1604538697"/>
                    </a:ext>
                  </a:extLst>
                </a:gridCol>
                <a:gridCol w="153271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125521"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Nivel de Atención </a:t>
                      </a:r>
                    </a:p>
                  </a:txBody>
                  <a:tcPr marL="7613" marR="7613" marT="7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Municipio</a:t>
                      </a:r>
                    </a:p>
                  </a:txBody>
                  <a:tcPr marL="7613" marR="7613" marT="7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Construcción </a:t>
                      </a:r>
                      <a:r>
                        <a:rPr lang="es-B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Equipamiento </a:t>
                      </a:r>
                    </a:p>
                  </a:txBody>
                  <a:tcPr marL="7613" marR="7613" marT="7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MONTO</a:t>
                      </a:r>
                    </a:p>
                    <a:p>
                      <a:pPr algn="ctr" fontAlgn="ctr"/>
                      <a:r>
                        <a:rPr lang="es-BO" sz="14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(En millones de Bs.)</a:t>
                      </a:r>
                      <a:endParaRPr lang="es-B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13" marR="7613" marT="7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021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BO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Segundo</a:t>
                      </a:r>
                      <a:endParaRPr lang="es-BO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BO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Challapata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Challapata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B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102,9</a:t>
                      </a:r>
                    </a:p>
                  </a:txBody>
                  <a:tcPr marL="9524" marR="9524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306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B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7613" marR="7613" marT="761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s-B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13" marR="7613" marT="76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102,9</a:t>
                      </a:r>
                      <a:endParaRPr lang="es-ES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6" name="Text Box 2">
            <a:extLst>
              <a:ext uri="{FF2B5EF4-FFF2-40B4-BE49-F238E27FC236}">
                <a16:creationId xmlns="" xmlns:a16="http://schemas.microsoft.com/office/drawing/2014/main" id="{8A37D6F2-2964-420C-85DD-5ADA5D6D6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2" y="6131194"/>
            <a:ext cx="6148121" cy="505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76115" tIns="38057" rIns="76115" bIns="38057">
            <a:spAutoFit/>
          </a:bodyPr>
          <a:lstStyle>
            <a:lvl1pPr>
              <a:tabLst>
                <a:tab pos="0" algn="l"/>
                <a:tab pos="466725" algn="l"/>
                <a:tab pos="936625" algn="l"/>
                <a:tab pos="1406525" algn="l"/>
                <a:tab pos="1878013" algn="l"/>
                <a:tab pos="2347913" algn="l"/>
                <a:tab pos="2817813" algn="l"/>
                <a:tab pos="3287713" algn="l"/>
                <a:tab pos="3757613" algn="l"/>
                <a:tab pos="4227513" algn="l"/>
                <a:tab pos="4697413" algn="l"/>
                <a:tab pos="5167313" algn="l"/>
                <a:tab pos="5637213" algn="l"/>
                <a:tab pos="6107113" algn="l"/>
                <a:tab pos="6577013" algn="l"/>
                <a:tab pos="7046913" algn="l"/>
                <a:tab pos="7516813" algn="l"/>
                <a:tab pos="7986713" algn="l"/>
                <a:tab pos="8456613" algn="l"/>
                <a:tab pos="8926513" algn="l"/>
                <a:tab pos="9396413" algn="l"/>
              </a:tabLst>
              <a:defRPr>
                <a:solidFill>
                  <a:schemeClr val="tx1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1pPr>
            <a:lvl2pPr marL="742950" indent="-285750">
              <a:tabLst>
                <a:tab pos="0" algn="l"/>
                <a:tab pos="466725" algn="l"/>
                <a:tab pos="936625" algn="l"/>
                <a:tab pos="1406525" algn="l"/>
                <a:tab pos="1878013" algn="l"/>
                <a:tab pos="2347913" algn="l"/>
                <a:tab pos="2817813" algn="l"/>
                <a:tab pos="3287713" algn="l"/>
                <a:tab pos="3757613" algn="l"/>
                <a:tab pos="4227513" algn="l"/>
                <a:tab pos="4697413" algn="l"/>
                <a:tab pos="5167313" algn="l"/>
                <a:tab pos="5637213" algn="l"/>
                <a:tab pos="6107113" algn="l"/>
                <a:tab pos="6577013" algn="l"/>
                <a:tab pos="7046913" algn="l"/>
                <a:tab pos="7516813" algn="l"/>
                <a:tab pos="7986713" algn="l"/>
                <a:tab pos="8456613" algn="l"/>
                <a:tab pos="8926513" algn="l"/>
                <a:tab pos="9396413" algn="l"/>
              </a:tabLst>
              <a:defRPr>
                <a:solidFill>
                  <a:schemeClr val="tx1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2pPr>
            <a:lvl3pPr marL="1143000" indent="-228600">
              <a:tabLst>
                <a:tab pos="0" algn="l"/>
                <a:tab pos="466725" algn="l"/>
                <a:tab pos="936625" algn="l"/>
                <a:tab pos="1406525" algn="l"/>
                <a:tab pos="1878013" algn="l"/>
                <a:tab pos="2347913" algn="l"/>
                <a:tab pos="2817813" algn="l"/>
                <a:tab pos="3287713" algn="l"/>
                <a:tab pos="3757613" algn="l"/>
                <a:tab pos="4227513" algn="l"/>
                <a:tab pos="4697413" algn="l"/>
                <a:tab pos="5167313" algn="l"/>
                <a:tab pos="5637213" algn="l"/>
                <a:tab pos="6107113" algn="l"/>
                <a:tab pos="6577013" algn="l"/>
                <a:tab pos="7046913" algn="l"/>
                <a:tab pos="7516813" algn="l"/>
                <a:tab pos="7986713" algn="l"/>
                <a:tab pos="8456613" algn="l"/>
                <a:tab pos="8926513" algn="l"/>
                <a:tab pos="9396413" algn="l"/>
              </a:tabLst>
              <a:defRPr>
                <a:solidFill>
                  <a:schemeClr val="tx1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3pPr>
            <a:lvl4pPr marL="1600200" indent="-228600">
              <a:tabLst>
                <a:tab pos="0" algn="l"/>
                <a:tab pos="466725" algn="l"/>
                <a:tab pos="936625" algn="l"/>
                <a:tab pos="1406525" algn="l"/>
                <a:tab pos="1878013" algn="l"/>
                <a:tab pos="2347913" algn="l"/>
                <a:tab pos="2817813" algn="l"/>
                <a:tab pos="3287713" algn="l"/>
                <a:tab pos="3757613" algn="l"/>
                <a:tab pos="4227513" algn="l"/>
                <a:tab pos="4697413" algn="l"/>
                <a:tab pos="5167313" algn="l"/>
                <a:tab pos="5637213" algn="l"/>
                <a:tab pos="6107113" algn="l"/>
                <a:tab pos="6577013" algn="l"/>
                <a:tab pos="7046913" algn="l"/>
                <a:tab pos="7516813" algn="l"/>
                <a:tab pos="7986713" algn="l"/>
                <a:tab pos="8456613" algn="l"/>
                <a:tab pos="8926513" algn="l"/>
                <a:tab pos="9396413" algn="l"/>
              </a:tabLst>
              <a:defRPr>
                <a:solidFill>
                  <a:schemeClr val="tx1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4pPr>
            <a:lvl5pPr marL="2057400" indent="-228600">
              <a:tabLst>
                <a:tab pos="0" algn="l"/>
                <a:tab pos="466725" algn="l"/>
                <a:tab pos="936625" algn="l"/>
                <a:tab pos="1406525" algn="l"/>
                <a:tab pos="1878013" algn="l"/>
                <a:tab pos="2347913" algn="l"/>
                <a:tab pos="2817813" algn="l"/>
                <a:tab pos="3287713" algn="l"/>
                <a:tab pos="3757613" algn="l"/>
                <a:tab pos="4227513" algn="l"/>
                <a:tab pos="4697413" algn="l"/>
                <a:tab pos="5167313" algn="l"/>
                <a:tab pos="5637213" algn="l"/>
                <a:tab pos="6107113" algn="l"/>
                <a:tab pos="6577013" algn="l"/>
                <a:tab pos="7046913" algn="l"/>
                <a:tab pos="7516813" algn="l"/>
                <a:tab pos="7986713" algn="l"/>
                <a:tab pos="8456613" algn="l"/>
                <a:tab pos="8926513" algn="l"/>
                <a:tab pos="9396413" algn="l"/>
              </a:tabLst>
              <a:defRPr>
                <a:solidFill>
                  <a:schemeClr val="tx1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66725" algn="l"/>
                <a:tab pos="936625" algn="l"/>
                <a:tab pos="1406525" algn="l"/>
                <a:tab pos="1878013" algn="l"/>
                <a:tab pos="2347913" algn="l"/>
                <a:tab pos="2817813" algn="l"/>
                <a:tab pos="3287713" algn="l"/>
                <a:tab pos="3757613" algn="l"/>
                <a:tab pos="4227513" algn="l"/>
                <a:tab pos="4697413" algn="l"/>
                <a:tab pos="5167313" algn="l"/>
                <a:tab pos="5637213" algn="l"/>
                <a:tab pos="6107113" algn="l"/>
                <a:tab pos="6577013" algn="l"/>
                <a:tab pos="7046913" algn="l"/>
                <a:tab pos="7516813" algn="l"/>
                <a:tab pos="7986713" algn="l"/>
                <a:tab pos="8456613" algn="l"/>
                <a:tab pos="8926513" algn="l"/>
                <a:tab pos="9396413" algn="l"/>
              </a:tabLst>
              <a:defRPr>
                <a:solidFill>
                  <a:schemeClr val="tx1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66725" algn="l"/>
                <a:tab pos="936625" algn="l"/>
                <a:tab pos="1406525" algn="l"/>
                <a:tab pos="1878013" algn="l"/>
                <a:tab pos="2347913" algn="l"/>
                <a:tab pos="2817813" algn="l"/>
                <a:tab pos="3287713" algn="l"/>
                <a:tab pos="3757613" algn="l"/>
                <a:tab pos="4227513" algn="l"/>
                <a:tab pos="4697413" algn="l"/>
                <a:tab pos="5167313" algn="l"/>
                <a:tab pos="5637213" algn="l"/>
                <a:tab pos="6107113" algn="l"/>
                <a:tab pos="6577013" algn="l"/>
                <a:tab pos="7046913" algn="l"/>
                <a:tab pos="7516813" algn="l"/>
                <a:tab pos="7986713" algn="l"/>
                <a:tab pos="8456613" algn="l"/>
                <a:tab pos="8926513" algn="l"/>
                <a:tab pos="9396413" algn="l"/>
              </a:tabLst>
              <a:defRPr>
                <a:solidFill>
                  <a:schemeClr val="tx1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66725" algn="l"/>
                <a:tab pos="936625" algn="l"/>
                <a:tab pos="1406525" algn="l"/>
                <a:tab pos="1878013" algn="l"/>
                <a:tab pos="2347913" algn="l"/>
                <a:tab pos="2817813" algn="l"/>
                <a:tab pos="3287713" algn="l"/>
                <a:tab pos="3757613" algn="l"/>
                <a:tab pos="4227513" algn="l"/>
                <a:tab pos="4697413" algn="l"/>
                <a:tab pos="5167313" algn="l"/>
                <a:tab pos="5637213" algn="l"/>
                <a:tab pos="6107113" algn="l"/>
                <a:tab pos="6577013" algn="l"/>
                <a:tab pos="7046913" algn="l"/>
                <a:tab pos="7516813" algn="l"/>
                <a:tab pos="7986713" algn="l"/>
                <a:tab pos="8456613" algn="l"/>
                <a:tab pos="8926513" algn="l"/>
                <a:tab pos="9396413" algn="l"/>
              </a:tabLst>
              <a:defRPr>
                <a:solidFill>
                  <a:schemeClr val="tx1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66725" algn="l"/>
                <a:tab pos="936625" algn="l"/>
                <a:tab pos="1406525" algn="l"/>
                <a:tab pos="1878013" algn="l"/>
                <a:tab pos="2347913" algn="l"/>
                <a:tab pos="2817813" algn="l"/>
                <a:tab pos="3287713" algn="l"/>
                <a:tab pos="3757613" algn="l"/>
                <a:tab pos="4227513" algn="l"/>
                <a:tab pos="4697413" algn="l"/>
                <a:tab pos="5167313" algn="l"/>
                <a:tab pos="5637213" algn="l"/>
                <a:tab pos="6107113" algn="l"/>
                <a:tab pos="6577013" algn="l"/>
                <a:tab pos="7046913" algn="l"/>
                <a:tab pos="7516813" algn="l"/>
                <a:tab pos="7986713" algn="l"/>
                <a:tab pos="8456613" algn="l"/>
                <a:tab pos="8926513" algn="l"/>
                <a:tab pos="9396413" algn="l"/>
              </a:tabLst>
              <a:defRPr>
                <a:solidFill>
                  <a:schemeClr val="tx1"/>
                </a:solidFill>
                <a:latin typeface="Arial" pitchFamily="34" charset="0"/>
                <a:ea typeface="DejaVu Sans" pitchFamily="34" charset="2"/>
                <a:cs typeface="DejaVu Sans" pitchFamily="34" charset="2"/>
              </a:defRPr>
            </a:lvl9pPr>
          </a:lstStyle>
          <a:p>
            <a:pPr>
              <a:lnSpc>
                <a:spcPct val="65000"/>
              </a:lnSpc>
              <a:spcBef>
                <a:spcPts val="469"/>
              </a:spcBef>
            </a:pPr>
            <a:r>
              <a:rPr lang="es-ES" sz="1000" dirty="0">
                <a:solidFill>
                  <a:srgbClr val="000000"/>
                </a:solidFill>
                <a:cs typeface="Arial" pitchFamily="34" charset="0"/>
              </a:rPr>
              <a:t>FUENTE: AISEM</a:t>
            </a:r>
          </a:p>
          <a:p>
            <a:pPr>
              <a:lnSpc>
                <a:spcPct val="65000"/>
              </a:lnSpc>
              <a:spcBef>
                <a:spcPts val="469"/>
              </a:spcBef>
            </a:pPr>
            <a:r>
              <a:rPr lang="es-ES" sz="1000" dirty="0">
                <a:solidFill>
                  <a:srgbClr val="000000"/>
                </a:solidFill>
                <a:cs typeface="Arial" pitchFamily="34" charset="0"/>
              </a:rPr>
              <a:t>Fecha de corte de la Información: </a:t>
            </a:r>
            <a:r>
              <a:rPr lang="es-ES" sz="1000" dirty="0" smtClean="0">
                <a:solidFill>
                  <a:srgbClr val="000000"/>
                </a:solidFill>
                <a:cs typeface="Arial" pitchFamily="34" charset="0"/>
              </a:rPr>
              <a:t>21 </a:t>
            </a:r>
            <a:r>
              <a:rPr lang="es-ES" sz="1000" dirty="0">
                <a:solidFill>
                  <a:srgbClr val="000000"/>
                </a:solidFill>
                <a:cs typeface="Arial" pitchFamily="34" charset="0"/>
              </a:rPr>
              <a:t>de </a:t>
            </a:r>
            <a:r>
              <a:rPr lang="es-ES" sz="1000" dirty="0" smtClean="0">
                <a:solidFill>
                  <a:srgbClr val="000000"/>
                </a:solidFill>
                <a:cs typeface="Arial" pitchFamily="34" charset="0"/>
              </a:rPr>
              <a:t>Diciembre</a:t>
            </a:r>
            <a:r>
              <a:rPr lang="es-ES" altLang="en-US" sz="1000" dirty="0" smtClean="0">
                <a:sym typeface="Calibri" pitchFamily="34" charset="0"/>
              </a:rPr>
              <a:t> </a:t>
            </a:r>
            <a:r>
              <a:rPr lang="es-ES" altLang="en-US" sz="1000" dirty="0">
                <a:sym typeface="Calibri" pitchFamily="34" charset="0"/>
              </a:rPr>
              <a:t>de 2019</a:t>
            </a:r>
          </a:p>
          <a:p>
            <a:pPr>
              <a:lnSpc>
                <a:spcPct val="65000"/>
              </a:lnSpc>
              <a:spcBef>
                <a:spcPts val="469"/>
              </a:spcBef>
            </a:pPr>
            <a:r>
              <a:rPr lang="es-ES" sz="1000" dirty="0">
                <a:solidFill>
                  <a:srgbClr val="000000"/>
                </a:solidFill>
                <a:cs typeface="Arial" pitchFamily="34" charset="0"/>
              </a:rPr>
              <a:t>Fecha de Elaboración: </a:t>
            </a:r>
            <a:r>
              <a:rPr lang="es-ES" sz="1000" dirty="0" smtClean="0">
                <a:solidFill>
                  <a:srgbClr val="000000"/>
                </a:solidFill>
                <a:cs typeface="Arial" pitchFamily="34" charset="0"/>
              </a:rPr>
              <a:t>27 </a:t>
            </a:r>
            <a:r>
              <a:rPr lang="es-ES" sz="1000" dirty="0">
                <a:solidFill>
                  <a:srgbClr val="000000"/>
                </a:solidFill>
                <a:cs typeface="Arial" pitchFamily="34" charset="0"/>
              </a:rPr>
              <a:t>de Enero</a:t>
            </a:r>
            <a:r>
              <a:rPr lang="es-ES" altLang="en-US" sz="1000" dirty="0">
                <a:sym typeface="Calibri" pitchFamily="34" charset="0"/>
              </a:rPr>
              <a:t> de </a:t>
            </a:r>
            <a:r>
              <a:rPr lang="es-ES" altLang="en-US" sz="1000" dirty="0" smtClean="0">
                <a:sym typeface="Calibri" pitchFamily="34" charset="0"/>
              </a:rPr>
              <a:t>2020</a:t>
            </a:r>
            <a:endParaRPr lang="es-ES" altLang="en-US" sz="1000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678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ChangeArrowheads="1"/>
          </p:cNvSpPr>
          <p:nvPr/>
        </p:nvSpPr>
        <p:spPr bwMode="auto">
          <a:xfrm>
            <a:off x="1186614" y="476754"/>
            <a:ext cx="6822079" cy="72006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es-BO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ÍTEMS EN </a:t>
            </a:r>
            <a:r>
              <a:rPr lang="es-BO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charset="0"/>
              </a:rPr>
              <a:t>SALUD</a:t>
            </a:r>
            <a:endParaRPr lang="es-BO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charset="0"/>
            </a:endParaRPr>
          </a:p>
        </p:txBody>
      </p:sp>
      <p:graphicFrame>
        <p:nvGraphicFramePr>
          <p:cNvPr id="717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983049"/>
              </p:ext>
            </p:extLst>
          </p:nvPr>
        </p:nvGraphicFramePr>
        <p:xfrm>
          <a:off x="1186613" y="1484838"/>
          <a:ext cx="6822080" cy="1602153"/>
        </p:xfrm>
        <a:graphic>
          <a:graphicData uri="http://schemas.openxmlformats.org/drawingml/2006/table">
            <a:tbl>
              <a:tblPr/>
              <a:tblGrid>
                <a:gridCol w="35821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399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0205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s-BO" altLang="en-US" sz="14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Calibri" pitchFamily="34" charset="0"/>
                        </a:rPr>
                        <a:t>Ítems </a:t>
                      </a:r>
                      <a:endParaRPr lang="es-BO" altLang="en-US" sz="14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Calibri" pitchFamily="34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s-BO" altLang="en-US" sz="14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Calibri" pitchFamily="34" charset="0"/>
                        </a:rPr>
                        <a:t>Cantidad</a:t>
                      </a:r>
                      <a:endParaRPr lang="es-BO" altLang="en-US" sz="1400" b="1" i="0" u="none" strike="noStrike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Calibri" pitchFamily="34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866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BO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sym typeface="Calibri" pitchFamily="34" charset="0"/>
                        </a:rPr>
                        <a:t>Personal de salud (Médicos, Lic. Enfermería, Bioquímicos  Farmacéuticos, técnicos)</a:t>
                      </a:r>
                      <a:endParaRPr kumimoji="0" lang="es-BO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sym typeface="Calibri" pitchFamily="34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BO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sym typeface="Calibri" pitchFamily="34" charset="0"/>
                        </a:rPr>
                        <a:t>132</a:t>
                      </a:r>
                      <a:endParaRPr kumimoji="0" lang="es-BO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SimSun" pitchFamily="2" charset="-122"/>
                        <a:sym typeface="Calibri" pitchFamily="34" charset="0"/>
                      </a:endParaRP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>
            <a:spLocks noChangeArrowheads="1"/>
          </p:cNvSpPr>
          <p:nvPr/>
        </p:nvSpPr>
        <p:spPr bwMode="auto">
          <a:xfrm>
            <a:off x="1115712" y="5654640"/>
            <a:ext cx="614684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r>
              <a:rPr lang="es-ES" altLang="en-US" sz="1000" dirty="0">
                <a:sym typeface="Calibri" pitchFamily="34" charset="0"/>
              </a:rPr>
              <a:t>Fuente: </a:t>
            </a:r>
            <a:r>
              <a:rPr lang="es-ES" altLang="zh-CN" sz="1000" dirty="0">
                <a:sym typeface="Arial" charset="0"/>
              </a:rPr>
              <a:t>Unidad de Recursos Humanos  - Ministerio de Salud </a:t>
            </a:r>
            <a:endParaRPr lang="es-ES" altLang="en-US" sz="1000" dirty="0">
              <a:sym typeface="Calibri" pitchFamily="34" charset="0"/>
            </a:endParaRPr>
          </a:p>
          <a:p>
            <a:r>
              <a:rPr lang="es-ES" altLang="en-US" sz="1000" dirty="0">
                <a:sym typeface="Calibri" pitchFamily="34" charset="0"/>
              </a:rPr>
              <a:t>Fecha de Corte de la Información: </a:t>
            </a:r>
            <a:r>
              <a:rPr lang="es-ES" altLang="en-US" sz="1000" dirty="0" smtClean="0">
                <a:sym typeface="Calibri" pitchFamily="34" charset="0"/>
              </a:rPr>
              <a:t>21 </a:t>
            </a:r>
            <a:r>
              <a:rPr lang="es-ES" altLang="en-US" sz="1000" dirty="0">
                <a:sym typeface="Calibri" pitchFamily="34" charset="0"/>
              </a:rPr>
              <a:t>de </a:t>
            </a:r>
            <a:r>
              <a:rPr lang="es-ES" altLang="en-US" sz="1000" dirty="0" smtClean="0">
                <a:sym typeface="Calibri" pitchFamily="34" charset="0"/>
              </a:rPr>
              <a:t>Diciembre </a:t>
            </a:r>
            <a:r>
              <a:rPr lang="es-ES" altLang="en-US" sz="1000" dirty="0">
                <a:sym typeface="Calibri" pitchFamily="34" charset="0"/>
              </a:rPr>
              <a:t>de 2019</a:t>
            </a:r>
          </a:p>
          <a:p>
            <a:r>
              <a:rPr lang="es-ES" altLang="en-US" sz="1000" dirty="0">
                <a:sym typeface="Calibri" pitchFamily="34" charset="0"/>
              </a:rPr>
              <a:t>Fecha de Elaboración de la información: </a:t>
            </a:r>
            <a:r>
              <a:rPr lang="es-ES" altLang="en-US" sz="1000" dirty="0" smtClean="0">
                <a:sym typeface="Calibri" pitchFamily="34" charset="0"/>
              </a:rPr>
              <a:t>27 </a:t>
            </a:r>
            <a:r>
              <a:rPr lang="es-ES" altLang="en-US" sz="1000" dirty="0">
                <a:sym typeface="Calibri" pitchFamily="34" charset="0"/>
              </a:rPr>
              <a:t>de Enero  de </a:t>
            </a:r>
            <a:r>
              <a:rPr lang="es-ES" altLang="en-US" sz="1000" dirty="0" smtClean="0">
                <a:sym typeface="Calibri" pitchFamily="34" charset="0"/>
              </a:rPr>
              <a:t>2020</a:t>
            </a:r>
            <a:endParaRPr lang="es-ES" altLang="en-US" sz="1000" u="sng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42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ChangeArrowheads="1"/>
          </p:cNvSpPr>
          <p:nvPr/>
        </p:nvSpPr>
        <p:spPr bwMode="auto">
          <a:xfrm>
            <a:off x="466725" y="188913"/>
            <a:ext cx="8208963" cy="941387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bevel/>
            <a:headEnd/>
            <a:tailEnd/>
          </a:ln>
        </p:spPr>
        <p:txBody>
          <a:bodyPr anchor="ctr"/>
          <a:lstStyle/>
          <a:p>
            <a:pPr algn="ctr" eaLnBrk="1" hangingPunct="1">
              <a:buFont typeface="Arial" charset="0"/>
              <a:buNone/>
              <a:tabLst>
                <a:tab pos="0" algn="l"/>
                <a:tab pos="336550" algn="l"/>
                <a:tab pos="673100" algn="l"/>
                <a:tab pos="1009650" algn="l"/>
                <a:tab pos="1346200" algn="l"/>
                <a:tab pos="1682750" algn="l"/>
                <a:tab pos="2020888" algn="l"/>
                <a:tab pos="2357438" algn="l"/>
                <a:tab pos="2693988" algn="l"/>
                <a:tab pos="3032125" algn="l"/>
                <a:tab pos="3368675" algn="l"/>
                <a:tab pos="3705225" algn="l"/>
                <a:tab pos="4041775" algn="l"/>
                <a:tab pos="4378325" algn="l"/>
                <a:tab pos="4716463" algn="l"/>
                <a:tab pos="5053013" algn="l"/>
                <a:tab pos="5389563" algn="l"/>
                <a:tab pos="5727700" algn="l"/>
                <a:tab pos="6064250" algn="l"/>
                <a:tab pos="6400800" algn="l"/>
                <a:tab pos="6737350" algn="l"/>
              </a:tabLst>
            </a:pPr>
            <a:r>
              <a:rPr lang="es-ES" altLang="en-U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itchFamily="34" charset="0"/>
              </a:rPr>
              <a:t>BONO JUANA </a:t>
            </a:r>
            <a:r>
              <a:rPr lang="es-ES" altLang="en-US" sz="2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itchFamily="34" charset="0"/>
              </a:rPr>
              <a:t>AZURDUY</a:t>
            </a:r>
            <a:endParaRPr lang="es-ES" altLang="en-US" sz="20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Calibri" pitchFamily="34" charset="0"/>
            </a:endParaRPr>
          </a:p>
        </p:txBody>
      </p:sp>
      <p:graphicFrame>
        <p:nvGraphicFramePr>
          <p:cNvPr id="9220" name="6 Tabla"/>
          <p:cNvGraphicFramePr>
            <a:graphicFrameLocks noGrp="1"/>
          </p:cNvGraphicFramePr>
          <p:nvPr>
            <p:extLst/>
          </p:nvPr>
        </p:nvGraphicFramePr>
        <p:xfrm>
          <a:off x="489581" y="3557151"/>
          <a:ext cx="8208962" cy="1610158"/>
        </p:xfrm>
        <a:graphic>
          <a:graphicData uri="http://schemas.openxmlformats.org/drawingml/2006/table">
            <a:tbl>
              <a:tblPr/>
              <a:tblGrid>
                <a:gridCol w="49449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639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883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BENEFICIARIOS</a:t>
                      </a:r>
                    </a:p>
                  </a:txBody>
                  <a:tcPr marL="7143" marR="7143" marT="714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BO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SimSun" pitchFamily="2" charset="-122"/>
                        <a:sym typeface="Calibri" pitchFamily="34" charset="0"/>
                      </a:endParaRPr>
                    </a:p>
                  </a:txBody>
                  <a:tcPr marL="7143" marR="7143" marT="714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4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BO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Mujeres embarazadas</a:t>
                      </a:r>
                    </a:p>
                  </a:txBody>
                  <a:tcPr marL="7144" marR="7144" marT="714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BO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5.631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46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BO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Niños y niñas menores de 1 año</a:t>
                      </a:r>
                    </a:p>
                  </a:txBody>
                  <a:tcPr marL="7144" marR="7144" marT="714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BO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6.077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259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TOTAL </a:t>
                      </a:r>
                      <a:r>
                        <a:rPr kumimoji="0" lang="es-BO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DE BENEFICIARIOS</a:t>
                      </a:r>
                      <a:endParaRPr kumimoji="0" lang="es-E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sym typeface="Arial" charset="0"/>
                      </a:endParaRPr>
                    </a:p>
                  </a:txBody>
                  <a:tcPr marL="7144" marR="7144" marT="7148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11.708</a:t>
                      </a:r>
                    </a:p>
                  </a:txBody>
                  <a:tcPr marL="9525" marR="9525" marT="952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ángulo 4"/>
          <p:cNvSpPr>
            <a:spLocks noChangeArrowheads="1"/>
          </p:cNvSpPr>
          <p:nvPr/>
        </p:nvSpPr>
        <p:spPr bwMode="auto">
          <a:xfrm>
            <a:off x="466723" y="6208141"/>
            <a:ext cx="32271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914377">
              <a:defRPr/>
            </a:pPr>
            <a:r>
              <a:rPr lang="es-ES" altLang="en-US" sz="800" b="1" kern="0" dirty="0">
                <a:solidFill>
                  <a:srgbClr val="000000"/>
                </a:solidFill>
                <a:sym typeface="Calibri" pitchFamily="34" charset="0"/>
              </a:rPr>
              <a:t>Fuente: </a:t>
            </a:r>
            <a:r>
              <a:rPr lang="es-ES" altLang="zh-CN" sz="800" b="1" kern="0" dirty="0">
                <a:solidFill>
                  <a:srgbClr val="000000"/>
                </a:solidFill>
                <a:sym typeface="Arial" charset="0"/>
              </a:rPr>
              <a:t>Programa Bono Juana Azurduy - Ministerio de Salud </a:t>
            </a:r>
            <a:endParaRPr lang="es-ES" altLang="en-US" sz="800" kern="0" dirty="0">
              <a:solidFill>
                <a:srgbClr val="000000"/>
              </a:solidFill>
              <a:sym typeface="Calibri" pitchFamily="34" charset="0"/>
            </a:endParaRPr>
          </a:p>
          <a:p>
            <a:r>
              <a:rPr lang="es-ES" altLang="en-US" sz="800" b="1" dirty="0">
                <a:sym typeface="Calibri" pitchFamily="34" charset="0"/>
              </a:rPr>
              <a:t>Fecha de Corte de la Información</a:t>
            </a:r>
            <a:r>
              <a:rPr lang="es-ES" altLang="en-US" sz="800" dirty="0">
                <a:sym typeface="Calibri" pitchFamily="34" charset="0"/>
              </a:rPr>
              <a:t>: 31 de Diciembre de 2019 </a:t>
            </a:r>
          </a:p>
          <a:p>
            <a:r>
              <a:rPr lang="es-ES" altLang="en-US" sz="800" b="1" dirty="0">
                <a:sym typeface="Calibri" pitchFamily="34" charset="0"/>
              </a:rPr>
              <a:t>Fecha de Elaboración de la información</a:t>
            </a:r>
            <a:r>
              <a:rPr lang="es-ES" altLang="en-US" sz="800" dirty="0">
                <a:sym typeface="Calibri" pitchFamily="34" charset="0"/>
              </a:rPr>
              <a:t>: 28 de Enero  de 2020</a:t>
            </a:r>
          </a:p>
          <a:p>
            <a:r>
              <a:rPr lang="es-ES" altLang="en-US" sz="800" u="sng" dirty="0">
                <a:ea typeface="宋体" pitchFamily="2" charset="-122"/>
                <a:sym typeface="Calibri" pitchFamily="34" charset="0"/>
              </a:rPr>
              <a:t>(*) 41 Médicos BJA y 4 Médicos Mi Salud</a:t>
            </a:r>
          </a:p>
          <a:p>
            <a:endParaRPr lang="es-ES" altLang="en-US" sz="800" u="sng" dirty="0">
              <a:sym typeface="Calibri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/>
          </p:nvPr>
        </p:nvGraphicFramePr>
        <p:xfrm>
          <a:off x="466723" y="1225521"/>
          <a:ext cx="8208964" cy="2131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522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22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5224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7810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MUNICIPIOS</a:t>
                      </a:r>
                      <a:r>
                        <a:rPr lang="es-ES" sz="16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BENEFICIADOS CON PBJA</a:t>
                      </a:r>
                      <a:endParaRPr lang="es-E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TOTAL </a:t>
                      </a:r>
                    </a:p>
                    <a:p>
                      <a:pPr algn="ctr"/>
                      <a:r>
                        <a:rPr lang="es-ES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MÉDICOS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FUENTE FINANCIAMIENTO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PRESUPUESTO INVERTIDO</a:t>
                      </a:r>
                    </a:p>
                    <a:p>
                      <a:pPr algn="ctr"/>
                      <a:r>
                        <a:rPr lang="es-ES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(En millones de Bs)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64673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latin typeface="Arial" pitchFamily="34" charset="0"/>
                          <a:cs typeface="Arial" pitchFamily="34" charset="0"/>
                        </a:rPr>
                        <a:t>*45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latin typeface="Arial" pitchFamily="34" charset="0"/>
                          <a:cs typeface="Arial" pitchFamily="34" charset="0"/>
                        </a:rPr>
                        <a:t>Inversión</a:t>
                      </a:r>
                      <a:r>
                        <a:rPr lang="es-ES" sz="1800" baseline="0" dirty="0">
                          <a:latin typeface="Arial" pitchFamily="34" charset="0"/>
                          <a:cs typeface="Arial" pitchFamily="34" charset="0"/>
                        </a:rPr>
                        <a:t> Pública- Trans.TGN</a:t>
                      </a:r>
                      <a:endParaRPr lang="es-E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dirty="0">
                          <a:latin typeface="Arial" pitchFamily="34" charset="0"/>
                          <a:cs typeface="Arial" pitchFamily="34" charset="0"/>
                        </a:rPr>
                        <a:t>8,3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1434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ChangeArrowheads="1"/>
          </p:cNvSpPr>
          <p:nvPr/>
        </p:nvSpPr>
        <p:spPr bwMode="auto">
          <a:xfrm>
            <a:off x="466725" y="188913"/>
            <a:ext cx="8208963" cy="107950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bevel/>
            <a:headEnd/>
            <a:tailEnd/>
          </a:ln>
        </p:spPr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es-ES" alt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itchFamily="34" charset="0"/>
              </a:rPr>
              <a:t>SUBSIDIO UNIVERSAL PRENATAL POR LA </a:t>
            </a:r>
            <a:r>
              <a:rPr lang="es-ES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itchFamily="34" charset="0"/>
              </a:rPr>
              <a:t>VIDA</a:t>
            </a:r>
            <a:endParaRPr lang="es-ES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Calibri" pitchFamily="34" charset="0"/>
            </a:endParaRPr>
          </a:p>
        </p:txBody>
      </p:sp>
      <p:graphicFrame>
        <p:nvGraphicFramePr>
          <p:cNvPr id="10244" name="3 Marcador de contenido"/>
          <p:cNvGraphicFramePr>
            <a:graphicFrameLocks noGrp="1"/>
          </p:cNvGraphicFramePr>
          <p:nvPr/>
        </p:nvGraphicFramePr>
        <p:xfrm>
          <a:off x="466725" y="1484313"/>
          <a:ext cx="8208963" cy="1426464"/>
        </p:xfrm>
        <a:graphic>
          <a:graphicData uri="http://schemas.openxmlformats.org/drawingml/2006/table">
            <a:tbl>
              <a:tblPr/>
              <a:tblGrid>
                <a:gridCol w="82089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52621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BO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Se entrega mensualmente desde el 5to mes de embarazo hasta el parto (</a:t>
                      </a:r>
                      <a:r>
                        <a:rPr kumimoji="0" lang="es-E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4 paquetes</a:t>
                      </a:r>
                      <a:r>
                        <a:rPr kumimoji="0" lang="es-BO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)</a:t>
                      </a:r>
                      <a:r>
                        <a:rPr kumimoji="0" lang="es-E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 </a:t>
                      </a:r>
                    </a:p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BO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Cada paquete tiene el valor</a:t>
                      </a:r>
                      <a:r>
                        <a:rPr kumimoji="0" lang="es-E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 de Bs. 300</a:t>
                      </a:r>
                      <a:r>
                        <a:rPr kumimoji="0" lang="es-BO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 en productos,</a:t>
                      </a:r>
                      <a:r>
                        <a:rPr kumimoji="0" lang="es-E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 haciendo un total de 1.200 Bs para cada mujer embarazada.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249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681926"/>
              </p:ext>
            </p:extLst>
          </p:nvPr>
        </p:nvGraphicFramePr>
        <p:xfrm>
          <a:off x="466726" y="2996964"/>
          <a:ext cx="8183565" cy="2025651"/>
        </p:xfrm>
        <a:graphic>
          <a:graphicData uri="http://schemas.openxmlformats.org/drawingml/2006/table">
            <a:tbl>
              <a:tblPr/>
              <a:tblGrid>
                <a:gridCol w="15050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428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175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811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4429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AÑO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BENEFICIARIAS</a:t>
                      </a:r>
                      <a:endParaRPr kumimoji="0" lang="es-ES" altLang="zh-CN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SimSun" pitchFamily="2" charset="-122"/>
                        <a:sym typeface="Arial" charset="0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PRESUPUESTO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INVERTIDO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(En Millones de Bs)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343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Numero de Mujeres</a:t>
                      </a:r>
                      <a:b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</a:br>
                      <a: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Embarazadas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Numero de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Paquetes Entregados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93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2019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pitchFamily="2" charset="-122"/>
                          <a:sym typeface="Calibri" pitchFamily="34" charset="0"/>
                        </a:rPr>
                        <a:t>5.019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20.076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pitchFamily="2" charset="-122"/>
                          <a:sym typeface="Calibri" pitchFamily="34" charset="0"/>
                        </a:rPr>
                        <a:t>6,0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>
            <a:spLocks noChangeArrowheads="1"/>
          </p:cNvSpPr>
          <p:nvPr/>
        </p:nvSpPr>
        <p:spPr bwMode="auto">
          <a:xfrm>
            <a:off x="454493" y="6207422"/>
            <a:ext cx="81957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pPr defTabSz="914377">
              <a:defRPr/>
            </a:pPr>
            <a:r>
              <a:rPr lang="es-ES" altLang="en-US" sz="800" b="1" kern="0" dirty="0">
                <a:solidFill>
                  <a:srgbClr val="000000"/>
                </a:solidFill>
                <a:sym typeface="Calibri" pitchFamily="34" charset="0"/>
              </a:rPr>
              <a:t>Fuente: </a:t>
            </a:r>
            <a:r>
              <a:rPr lang="es-ES" altLang="zh-CN" sz="800" b="1" kern="0" dirty="0">
                <a:solidFill>
                  <a:srgbClr val="000000"/>
                </a:solidFill>
                <a:sym typeface="Arial" charset="0"/>
              </a:rPr>
              <a:t>Programa Bono Juana Azurduy - Ministerio de Salud </a:t>
            </a:r>
            <a:endParaRPr lang="es-ES" altLang="en-US" sz="800" kern="0" dirty="0">
              <a:solidFill>
                <a:srgbClr val="000000"/>
              </a:solidFill>
              <a:sym typeface="Calibri" pitchFamily="34" charset="0"/>
            </a:endParaRPr>
          </a:p>
          <a:p>
            <a:r>
              <a:rPr lang="es-ES" altLang="en-US" sz="800" b="1" dirty="0">
                <a:sym typeface="Calibri" pitchFamily="34" charset="0"/>
              </a:rPr>
              <a:t>Fecha de Corte de la Información</a:t>
            </a:r>
            <a:r>
              <a:rPr lang="es-ES" altLang="en-US" sz="800" dirty="0">
                <a:sym typeface="Calibri" pitchFamily="34" charset="0"/>
              </a:rPr>
              <a:t>: 30 de Noviembre de 2019 (PRELIMINAR)</a:t>
            </a:r>
          </a:p>
          <a:p>
            <a:r>
              <a:rPr lang="es-ES" altLang="en-US" sz="800" b="1" dirty="0">
                <a:sym typeface="Calibri" pitchFamily="34" charset="0"/>
              </a:rPr>
              <a:t>Fecha de Elaboración de la información</a:t>
            </a:r>
            <a:r>
              <a:rPr lang="es-ES" altLang="en-US" sz="800" dirty="0">
                <a:sym typeface="Calibri" pitchFamily="34" charset="0"/>
              </a:rPr>
              <a:t>: 28 de Enero  de 2020</a:t>
            </a:r>
            <a:endParaRPr lang="es-ES" altLang="en-US" sz="800" u="sng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838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ChangeArrowheads="1"/>
          </p:cNvSpPr>
          <p:nvPr/>
        </p:nvSpPr>
        <p:spPr bwMode="auto">
          <a:xfrm>
            <a:off x="466725" y="188913"/>
            <a:ext cx="8208963" cy="1007901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bevel/>
            <a:headEnd/>
            <a:tailEnd/>
          </a:ln>
        </p:spPr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es-ES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  <a:sym typeface="Arial" charset="0"/>
              </a:rPr>
              <a:t>COMPLEMENTO NUTRICIONAL PARA EL ADULTO MAYOR: CARMELO® </a:t>
            </a:r>
            <a:endParaRPr lang="es-ES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charset="0"/>
            </a:endParaRPr>
          </a:p>
        </p:txBody>
      </p:sp>
      <p:graphicFrame>
        <p:nvGraphicFramePr>
          <p:cNvPr id="11268" name="3 Marcador de contenid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304921"/>
              </p:ext>
            </p:extLst>
          </p:nvPr>
        </p:nvGraphicFramePr>
        <p:xfrm>
          <a:off x="466725" y="1341438"/>
          <a:ext cx="8208963" cy="1079500"/>
        </p:xfrm>
        <a:graphic>
          <a:graphicData uri="http://schemas.openxmlformats.org/drawingml/2006/table">
            <a:tbl>
              <a:tblPr/>
              <a:tblGrid>
                <a:gridCol w="82089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079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  <a:ea typeface="SimSun" charset="0"/>
                          <a:sym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SimSun" charset="0"/>
                          <a:sym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  <a:ea typeface="SimSun" charset="0"/>
                          <a:sym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SimSun" charset="0"/>
                          <a:sym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SimSun" charset="0"/>
                          <a:sym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SimSun" charset="0"/>
                          <a:sym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SimSun" charset="0"/>
                          <a:sym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SimSun" charset="0"/>
                          <a:sym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  <a:ea typeface="SimSun" charset="0"/>
                          <a:sym typeface="Calibri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BO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charset="0"/>
                          <a:sym typeface="Arial" charset="0"/>
                        </a:rPr>
                        <a:t>Incorporado mediante Resolución Ministerial N°1028 al reglamento de Ley N°475 el Complemento Nutricional </a:t>
                      </a:r>
                      <a:r>
                        <a:rPr kumimoji="0" lang="es-E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charset="0"/>
                          <a:sym typeface="Arial" charset="0"/>
                        </a:rPr>
                        <a:t>CARMELO</a:t>
                      </a:r>
                      <a:r>
                        <a:rPr kumimoji="0" lang="es-E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charset="0"/>
                          <a:sym typeface="Arial" charset="0"/>
                        </a:rPr>
                        <a:t>®</a:t>
                      </a:r>
                      <a:r>
                        <a:rPr kumimoji="0" lang="es-BO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charset="0"/>
                          <a:sym typeface="Arial" charset="0"/>
                        </a:rPr>
                        <a:t>.</a:t>
                      </a:r>
                      <a:endParaRPr kumimoji="0" lang="es-BO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charset="0"/>
                        <a:sym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bevel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569993"/>
              </p:ext>
            </p:extLst>
          </p:nvPr>
        </p:nvGraphicFramePr>
        <p:xfrm>
          <a:off x="395373" y="2490103"/>
          <a:ext cx="8208963" cy="2451023"/>
        </p:xfrm>
        <a:graphic>
          <a:graphicData uri="http://schemas.openxmlformats.org/drawingml/2006/table">
            <a:tbl>
              <a:tblPr/>
              <a:tblGrid>
                <a:gridCol w="16570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761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912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84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2250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AÑO</a:t>
                      </a:r>
                    </a:p>
                  </a:txBody>
                  <a:tcPr marL="9525" marR="9525" marT="953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CANTIDAD DE BOLSAS ENTREGADAS A LOS BENEFICIARIOS</a:t>
                      </a:r>
                    </a:p>
                  </a:txBody>
                  <a:tcPr marL="9525" marR="9525" marT="953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SimSun" pitchFamily="2" charset="-122"/>
                          <a:sym typeface="Arial" charset="0"/>
                        </a:rPr>
                        <a:t>Beneficiarios</a:t>
                      </a:r>
                      <a:endParaRPr kumimoji="0" lang="es-E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SimSun" pitchFamily="2" charset="-122"/>
                        <a:sym typeface="Arial" charset="0"/>
                      </a:endParaRPr>
                    </a:p>
                  </a:txBody>
                  <a:tcPr marL="9525" marR="9525" marT="953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E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PRESUPUESTO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E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EJECUTADO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s-E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SimSun" pitchFamily="2" charset="-122"/>
                          <a:cs typeface="Arial" pitchFamily="34" charset="0"/>
                          <a:sym typeface="Arial" pitchFamily="34" charset="0"/>
                        </a:rPr>
                        <a:t>(En millones de Bs)</a:t>
                      </a:r>
                    </a:p>
                  </a:txBody>
                  <a:tcPr marL="9525" marR="9525" marT="953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2852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_tradn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sym typeface="Calibri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SimSun" pitchFamily="2" charset="-122"/>
                          <a:sym typeface="Calibri" pitchFamily="34" charset="0"/>
                        </a:rPr>
                        <a:t>2019</a:t>
                      </a:r>
                      <a:endParaRPr kumimoji="0" lang="es-ES" altLang="es-ES_tradnl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SimSun" pitchFamily="2" charset="-122"/>
                        <a:sym typeface="Calibri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_tradnl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SimSun" pitchFamily="2" charset="-122"/>
                        <a:sym typeface="Calibri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</a:rPr>
                        <a:t>115.142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altLang="es-ES_tradnl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SimSun" pitchFamily="2" charset="-122"/>
                        <a:sym typeface="Calibri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es-ES_tradn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pitchFamily="2" charset="-122"/>
                          <a:sym typeface="Calibri" pitchFamily="34" charset="0"/>
                        </a:rPr>
                        <a:t>35 Gobiernos </a:t>
                      </a:r>
                      <a:r>
                        <a:rPr kumimoji="0" lang="es-ES" altLang="es-ES_tradnl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pitchFamily="2" charset="-122"/>
                          <a:sym typeface="Calibri" pitchFamily="34" charset="0"/>
                        </a:rPr>
                        <a:t>Autónomos </a:t>
                      </a:r>
                      <a:r>
                        <a:rPr kumimoji="0" lang="es-ES" altLang="es-ES_tradn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pitchFamily="2" charset="-122"/>
                          <a:sym typeface="Calibri" pitchFamily="34" charset="0"/>
                        </a:rPr>
                        <a:t>Municipales</a:t>
                      </a:r>
                      <a:endParaRPr kumimoji="0" lang="es-ES" altLang="es-ES_tradnl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SimSun" pitchFamily="2" charset="-122"/>
                        <a:sym typeface="Calibri" pitchFamily="34" charset="0"/>
                      </a:endParaRPr>
                    </a:p>
                  </a:txBody>
                  <a:tcPr marL="9525" marR="9525" marT="953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B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6,8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CuadroTexto 9"/>
          <p:cNvSpPr txBox="1">
            <a:spLocks noChangeArrowheads="1"/>
          </p:cNvSpPr>
          <p:nvPr/>
        </p:nvSpPr>
        <p:spPr bwMode="auto">
          <a:xfrm>
            <a:off x="466725" y="5949210"/>
            <a:ext cx="5970989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r>
              <a:rPr lang="es-ES" altLang="en-US" sz="800" b="1" dirty="0">
                <a:sym typeface="Calibri" pitchFamily="34" charset="0"/>
              </a:rPr>
              <a:t>F</a:t>
            </a:r>
            <a:r>
              <a:rPr lang="es-ES" altLang="en-US" sz="900" b="1" dirty="0">
                <a:sym typeface="Calibri" pitchFamily="34" charset="0"/>
              </a:rPr>
              <a:t>uente: </a:t>
            </a:r>
            <a:r>
              <a:rPr lang="es-ES" altLang="zh-CN" sz="900" b="1" dirty="0">
                <a:solidFill>
                  <a:srgbClr val="000000"/>
                </a:solidFill>
                <a:sym typeface="Arial" charset="0"/>
              </a:rPr>
              <a:t>Unidad de Alimentación y Nutrición  - Ministerio de Salud </a:t>
            </a:r>
            <a:endParaRPr lang="es-ES" altLang="en-US" sz="900" dirty="0">
              <a:sym typeface="Calibri" pitchFamily="34" charset="0"/>
            </a:endParaRPr>
          </a:p>
          <a:p>
            <a:r>
              <a:rPr lang="es-ES" altLang="en-US" sz="900" b="1" dirty="0">
                <a:sym typeface="Calibri" pitchFamily="34" charset="0"/>
              </a:rPr>
              <a:t>Fecha de Corte de la Información </a:t>
            </a:r>
            <a:r>
              <a:rPr lang="es-ES" altLang="en-US" sz="900" dirty="0">
                <a:sym typeface="Calibri" pitchFamily="34" charset="0"/>
              </a:rPr>
              <a:t> </a:t>
            </a:r>
            <a:r>
              <a:rPr lang="es-ES" altLang="en-US" sz="900" dirty="0" smtClean="0">
                <a:sym typeface="Calibri" pitchFamily="34" charset="0"/>
              </a:rPr>
              <a:t>21 de diciembre </a:t>
            </a:r>
          </a:p>
          <a:p>
            <a:r>
              <a:rPr lang="es-ES" altLang="en-US" sz="900" dirty="0" smtClean="0">
                <a:sym typeface="Calibri" pitchFamily="34" charset="0"/>
              </a:rPr>
              <a:t> </a:t>
            </a:r>
            <a:r>
              <a:rPr lang="es-ES" altLang="en-US" sz="900" b="1" dirty="0">
                <a:sym typeface="Calibri" pitchFamily="34" charset="0"/>
              </a:rPr>
              <a:t>Fecha de Elaboración de la información</a:t>
            </a:r>
            <a:r>
              <a:rPr lang="es-ES" altLang="en-US" sz="900" dirty="0">
                <a:sym typeface="Calibri" pitchFamily="34" charset="0"/>
              </a:rPr>
              <a:t>: </a:t>
            </a:r>
            <a:r>
              <a:rPr lang="es-ES" altLang="en-US" sz="900" dirty="0" smtClean="0">
                <a:sym typeface="Calibri" pitchFamily="34" charset="0"/>
              </a:rPr>
              <a:t>28 </a:t>
            </a:r>
            <a:r>
              <a:rPr lang="es-ES" altLang="en-US" sz="900" dirty="0">
                <a:sym typeface="Calibri" pitchFamily="34" charset="0"/>
              </a:rPr>
              <a:t>de Enero  de </a:t>
            </a:r>
            <a:r>
              <a:rPr lang="es-ES" altLang="en-US" sz="900" dirty="0" smtClean="0">
                <a:sym typeface="Calibri" pitchFamily="34" charset="0"/>
              </a:rPr>
              <a:t>2020</a:t>
            </a:r>
            <a:endParaRPr lang="es-ES" altLang="en-US" sz="900" u="sng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51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ítulo 1"/>
          <p:cNvSpPr>
            <a:spLocks noChangeArrowheads="1"/>
          </p:cNvSpPr>
          <p:nvPr/>
        </p:nvSpPr>
        <p:spPr bwMode="auto">
          <a:xfrm>
            <a:off x="611670" y="188915"/>
            <a:ext cx="7992666" cy="791883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1"/>
            </a:solidFill>
            <a:bevel/>
            <a:headEnd/>
            <a:tailEnd/>
          </a:ln>
        </p:spPr>
        <p:txBody>
          <a:bodyPr anchor="ctr"/>
          <a:lstStyle/>
          <a:p>
            <a:pPr algn="ctr">
              <a:tabLst>
                <a:tab pos="0" algn="l"/>
                <a:tab pos="334963" algn="l"/>
                <a:tab pos="669925" algn="l"/>
                <a:tab pos="1006475" algn="l"/>
                <a:tab pos="1346200" algn="l"/>
                <a:tab pos="1682750" algn="l"/>
                <a:tab pos="2019300" algn="l"/>
                <a:tab pos="2355850" algn="l"/>
                <a:tab pos="2692400" algn="l"/>
                <a:tab pos="3030538" algn="l"/>
                <a:tab pos="3367088" algn="l"/>
                <a:tab pos="3703638" algn="l"/>
                <a:tab pos="4041775" algn="l"/>
                <a:tab pos="4376738" algn="l"/>
                <a:tab pos="4713288" algn="l"/>
                <a:tab pos="5051425" algn="l"/>
                <a:tab pos="5387975" algn="l"/>
                <a:tab pos="5724525" algn="l"/>
                <a:tab pos="6061075" algn="l"/>
                <a:tab pos="6397625" algn="l"/>
                <a:tab pos="6735763" algn="l"/>
              </a:tabLst>
            </a:pPr>
            <a:r>
              <a:rPr lang="es-ES" altLang="zh-CN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 pitchFamily="34" charset="0"/>
              </a:rPr>
              <a:t>PROGRAMA NACIONAL DE TELESALUD</a:t>
            </a:r>
            <a:endParaRPr lang="es-ES" altLang="zh-CN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Calibri" pitchFamily="34" charset="0"/>
            </a:endParaRPr>
          </a:p>
          <a:p>
            <a:pPr algn="ctr">
              <a:tabLst>
                <a:tab pos="0" algn="l"/>
                <a:tab pos="334963" algn="l"/>
                <a:tab pos="669925" algn="l"/>
                <a:tab pos="1006475" algn="l"/>
                <a:tab pos="1346200" algn="l"/>
                <a:tab pos="1682750" algn="l"/>
                <a:tab pos="2019300" algn="l"/>
                <a:tab pos="2355850" algn="l"/>
                <a:tab pos="2692400" algn="l"/>
                <a:tab pos="3030538" algn="l"/>
                <a:tab pos="3367088" algn="l"/>
                <a:tab pos="3703638" algn="l"/>
                <a:tab pos="4041775" algn="l"/>
                <a:tab pos="4376738" algn="l"/>
                <a:tab pos="4713288" algn="l"/>
                <a:tab pos="5051425" algn="l"/>
                <a:tab pos="5387975" algn="l"/>
                <a:tab pos="5724525" algn="l"/>
                <a:tab pos="6061075" algn="l"/>
                <a:tab pos="6397625" algn="l"/>
                <a:tab pos="6735763" algn="l"/>
              </a:tabLst>
            </a:pPr>
            <a:endParaRPr lang="es-ES" altLang="zh-CN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Calibri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889065"/>
              </p:ext>
            </p:extLst>
          </p:nvPr>
        </p:nvGraphicFramePr>
        <p:xfrm>
          <a:off x="611670" y="1124808"/>
          <a:ext cx="7992666" cy="2376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3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963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188099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MUNICIPIOS</a:t>
                      </a:r>
                      <a:r>
                        <a:rPr lang="es-ES" sz="16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BENEFICIADOS CON EL PROYECTO</a:t>
                      </a:r>
                      <a:endParaRPr lang="es-E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TOTAL </a:t>
                      </a:r>
                    </a:p>
                    <a:p>
                      <a:pPr algn="ctr"/>
                      <a:r>
                        <a:rPr lang="es-ES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MÉDICOS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88099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latin typeface="Arial" pitchFamily="34" charset="0"/>
                          <a:cs typeface="Arial" pitchFamily="34" charset="0"/>
                        </a:rPr>
                        <a:t>34 Gobiernos Autónomos Municipales</a:t>
                      </a:r>
                      <a:endParaRPr lang="es-E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347556"/>
              </p:ext>
            </p:extLst>
          </p:nvPr>
        </p:nvGraphicFramePr>
        <p:xfrm>
          <a:off x="596386" y="3645017"/>
          <a:ext cx="7992665" cy="1914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85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841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11771">
                <a:tc>
                  <a:txBody>
                    <a:bodyPr/>
                    <a:lstStyle/>
                    <a:p>
                      <a:pPr algn="l"/>
                      <a:r>
                        <a:rPr lang="es-ES" sz="16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TELECONSULTAS     </a:t>
                      </a:r>
                      <a:r>
                        <a:rPr lang="es-ES" sz="11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</a:t>
                      </a:r>
                    </a:p>
                    <a:p>
                      <a:pPr algn="l"/>
                      <a:r>
                        <a:rPr lang="es-ES" sz="1100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CASOS GENERADOS  = 10.002</a:t>
                      </a:r>
                    </a:p>
                    <a:p>
                      <a:pPr algn="l"/>
                      <a:r>
                        <a:rPr lang="es-ES" sz="11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CASOS RESPUESTA   =</a:t>
                      </a:r>
                      <a:r>
                        <a:rPr lang="es-ES" sz="1100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11.320</a:t>
                      </a:r>
                      <a:endParaRPr lang="es-ES" sz="11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8.410</a:t>
                      </a:r>
                      <a:endParaRPr lang="es-E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647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POBLACIÓN BENEFICIADA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CASOS</a:t>
                      </a:r>
                      <a:r>
                        <a:rPr lang="es-ES" sz="1100" b="1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GENERADOS   =  10.002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TELEMETRÍAS               =  5.470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CONSULTA EXTERNA =  83.877</a:t>
                      </a:r>
                      <a:endParaRPr lang="es-ES" sz="1100" b="1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28.053</a:t>
                      </a:r>
                      <a:endParaRPr lang="es-E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5806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Nº DE PERSONAL DE SALUD TELECAPACITADO</a:t>
                      </a: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0" dirty="0" smtClean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388</a:t>
                      </a:r>
                      <a:endParaRPr lang="es-ES" sz="1600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>
            <a:spLocks noChangeArrowheads="1"/>
          </p:cNvSpPr>
          <p:nvPr/>
        </p:nvSpPr>
        <p:spPr bwMode="auto">
          <a:xfrm>
            <a:off x="611670" y="6021216"/>
            <a:ext cx="614684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r>
              <a:rPr lang="es-ES" altLang="en-US" sz="1000" b="1" dirty="0">
                <a:sym typeface="Calibri" pitchFamily="34" charset="0"/>
              </a:rPr>
              <a:t>Fuente: TELESALUD – MS / ORURO</a:t>
            </a:r>
            <a:endParaRPr lang="es-ES" altLang="en-US" sz="1000" dirty="0">
              <a:sym typeface="Calibri" pitchFamily="34" charset="0"/>
            </a:endParaRPr>
          </a:p>
          <a:p>
            <a:r>
              <a:rPr lang="es-ES" altLang="en-US" sz="1000" b="1" dirty="0">
                <a:sym typeface="Calibri" pitchFamily="34" charset="0"/>
              </a:rPr>
              <a:t>Fecha de Corte de la Información</a:t>
            </a:r>
            <a:r>
              <a:rPr lang="es-ES" altLang="en-US" sz="1000" dirty="0">
                <a:sym typeface="Calibri" pitchFamily="34" charset="0"/>
              </a:rPr>
              <a:t>: </a:t>
            </a:r>
            <a:r>
              <a:rPr lang="es-ES" altLang="en-US" sz="800" dirty="0" smtClean="0">
                <a:sym typeface="Calibri" pitchFamily="34" charset="0"/>
              </a:rPr>
              <a:t>31 </a:t>
            </a:r>
            <a:r>
              <a:rPr lang="es-ES" altLang="en-US" sz="800" dirty="0">
                <a:sym typeface="Calibri" pitchFamily="34" charset="0"/>
              </a:rPr>
              <a:t>de </a:t>
            </a:r>
            <a:r>
              <a:rPr lang="es-ES" altLang="en-US" sz="800" dirty="0" smtClean="0">
                <a:sym typeface="Calibri" pitchFamily="34" charset="0"/>
              </a:rPr>
              <a:t>Diciembre  </a:t>
            </a:r>
            <a:r>
              <a:rPr lang="es-ES" altLang="en-US" sz="800" dirty="0">
                <a:sym typeface="Calibri" pitchFamily="34" charset="0"/>
              </a:rPr>
              <a:t>de 2019</a:t>
            </a:r>
            <a:endParaRPr lang="es-ES" altLang="en-US" sz="1000" dirty="0">
              <a:sym typeface="Calibri" pitchFamily="34" charset="0"/>
            </a:endParaRPr>
          </a:p>
          <a:p>
            <a:r>
              <a:rPr lang="es-ES" altLang="en-US" sz="1000" b="1" dirty="0">
                <a:sym typeface="Calibri" pitchFamily="34" charset="0"/>
              </a:rPr>
              <a:t>Fecha de Elaboración de la información</a:t>
            </a:r>
            <a:r>
              <a:rPr lang="es-ES" altLang="en-US" sz="1000" dirty="0">
                <a:sym typeface="Calibri" pitchFamily="34" charset="0"/>
              </a:rPr>
              <a:t>: </a:t>
            </a:r>
            <a:r>
              <a:rPr lang="es-ES" altLang="en-US" sz="800" dirty="0" smtClean="0">
                <a:sym typeface="Calibri" pitchFamily="34" charset="0"/>
              </a:rPr>
              <a:t>28 </a:t>
            </a:r>
            <a:r>
              <a:rPr lang="es-ES" altLang="en-US" sz="800" dirty="0">
                <a:sym typeface="Calibri" pitchFamily="34" charset="0"/>
              </a:rPr>
              <a:t>de Enero  de </a:t>
            </a:r>
            <a:r>
              <a:rPr lang="es-ES" altLang="en-US" sz="800" dirty="0" smtClean="0">
                <a:sym typeface="Calibri" pitchFamily="34" charset="0"/>
              </a:rPr>
              <a:t>2020</a:t>
            </a:r>
            <a:endParaRPr lang="es-ES" altLang="en-US" sz="800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16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 bwMode="auto">
          <a:xfrm>
            <a:off x="251520" y="297052"/>
            <a:ext cx="8712968" cy="683744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s-ES" sz="2200" b="1" dirty="0">
                <a:solidFill>
                  <a:schemeClr val="bg1"/>
                </a:solidFill>
                <a:latin typeface="+mj-lt"/>
                <a:ea typeface="ＭＳ Ｐゴシック" pitchFamily="-65" charset="-128"/>
                <a:cs typeface="Arial" pitchFamily="34" charset="0"/>
              </a:rPr>
              <a:t>PROGRAMA NACIONAL DE SALUD </a:t>
            </a:r>
            <a:r>
              <a:rPr lang="es-ES" sz="2200" b="1" dirty="0" smtClean="0">
                <a:solidFill>
                  <a:schemeClr val="bg1"/>
                </a:solidFill>
                <a:latin typeface="+mj-lt"/>
                <a:ea typeface="ＭＳ Ｐゴシック" pitchFamily="-65" charset="-128"/>
                <a:cs typeface="Arial" pitchFamily="34" charset="0"/>
              </a:rPr>
              <a:t>RENAL</a:t>
            </a:r>
            <a:endParaRPr lang="es-ES" sz="2200" b="1" dirty="0">
              <a:solidFill>
                <a:schemeClr val="bg1"/>
              </a:solidFill>
              <a:latin typeface="+mj-lt"/>
              <a:ea typeface="ＭＳ Ｐゴシック" pitchFamily="-65" charset="-128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34390"/>
              </p:ext>
            </p:extLst>
          </p:nvPr>
        </p:nvGraphicFramePr>
        <p:xfrm>
          <a:off x="251520" y="1124808"/>
          <a:ext cx="8712967" cy="3789950"/>
        </p:xfrm>
        <a:graphic>
          <a:graphicData uri="http://schemas.openxmlformats.org/drawingml/2006/table">
            <a:tbl>
              <a:tblPr/>
              <a:tblGrid>
                <a:gridCol w="2675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704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6654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001510"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ACTIVIDAD </a:t>
                      </a:r>
                    </a:p>
                  </a:txBody>
                  <a:tcPr marL="7828" marR="7828" marT="7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RESULTADOS</a:t>
                      </a:r>
                    </a:p>
                  </a:txBody>
                  <a:tcPr marL="7828" marR="7828" marT="7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TOTAL PRESUPUESTO EJECUTADO</a:t>
                      </a:r>
                    </a:p>
                    <a:p>
                      <a:pPr algn="ctr" fontAlgn="ctr"/>
                      <a:r>
                        <a:rPr lang="es-B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(En millones</a:t>
                      </a:r>
                      <a:r>
                        <a:rPr lang="es-BO" sz="16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de Bs)</a:t>
                      </a:r>
                      <a:endParaRPr lang="es-BO" sz="160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28" marR="7828" marT="7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8705">
                <a:tc>
                  <a:txBody>
                    <a:bodyPr/>
                    <a:lstStyle/>
                    <a:p>
                      <a:pPr algn="l" fontAlgn="ctr"/>
                      <a:r>
                        <a:rPr lang="es-B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Fortalecimiento </a:t>
                      </a:r>
                      <a:r>
                        <a:rPr lang="es-B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de las unidades de</a:t>
                      </a:r>
                      <a:r>
                        <a:rPr lang="es-BO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Hemodiálisis</a:t>
                      </a:r>
                    </a:p>
                    <a:p>
                      <a:pPr algn="l" fontAlgn="ctr"/>
                      <a:r>
                        <a:rPr lang="es-BO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(Hospital </a:t>
                      </a:r>
                      <a:r>
                        <a:rPr lang="es-BO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Barrios Mineros)</a:t>
                      </a:r>
                      <a:endParaRPr lang="es-BO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7828" marR="7828" marT="7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4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Máquinas de Hemodiálisis</a:t>
                      </a:r>
                      <a:b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</a:b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4 Sillones de Hemodiálisis 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7828" marR="7828" marT="7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</a:t>
                      </a:r>
                      <a:endParaRPr lang="es-E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03871">
                <a:tc>
                  <a:txBody>
                    <a:bodyPr/>
                    <a:lstStyle/>
                    <a:p>
                      <a:pPr algn="l" fontAlgn="ctr"/>
                      <a:r>
                        <a:rPr lang="es-B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Acceso al tratamiento de sustitución renal (Hemodiálisis,</a:t>
                      </a:r>
                      <a:r>
                        <a:rPr lang="es-BO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Diálisis Peritoneal</a:t>
                      </a:r>
                      <a:r>
                        <a:rPr lang="es-B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)</a:t>
                      </a:r>
                      <a:endParaRPr lang="es-BO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7828" marR="7828" marT="7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Mas de 98 Pacientes Beneficiados con Dotación de Medicamentos e Insumos Médicos Gratuitos y </a:t>
                      </a:r>
                      <a:r>
                        <a:rPr lang="es-E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Hemodiálisis Gratuita </a:t>
                      </a:r>
                      <a:r>
                        <a:rPr lang="es-ES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(SUS)</a:t>
                      </a:r>
                      <a:endParaRPr lang="es-E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64207">
                <a:tc>
                  <a:txBody>
                    <a:bodyPr/>
                    <a:lstStyle/>
                    <a:p>
                      <a:pPr algn="just" fontAlgn="ctr"/>
                      <a:r>
                        <a:rPr lang="es-B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Trasplante Renal Gratuito</a:t>
                      </a:r>
                    </a:p>
                  </a:txBody>
                  <a:tcPr marL="7828" marR="7828" marT="78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1 Paciente Trasplantado</a:t>
                      </a:r>
                      <a:r>
                        <a:rPr lang="es-E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Donante </a:t>
                      </a:r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vivo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>
            <a:spLocks noChangeArrowheads="1"/>
          </p:cNvSpPr>
          <p:nvPr/>
        </p:nvSpPr>
        <p:spPr bwMode="auto">
          <a:xfrm>
            <a:off x="251520" y="6237312"/>
            <a:ext cx="871296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r>
              <a:rPr lang="es-ES" altLang="en-US" sz="1000" dirty="0">
                <a:sym typeface="Calibri" pitchFamily="34" charset="0"/>
              </a:rPr>
              <a:t>Fuente: </a:t>
            </a:r>
            <a:r>
              <a:rPr lang="es-ES" altLang="zh-CN" sz="1000" dirty="0">
                <a:solidFill>
                  <a:srgbClr val="000000"/>
                </a:solidFill>
                <a:sym typeface="Arial" charset="0"/>
              </a:rPr>
              <a:t>Programa Nacional de Salud  Renal - Ministerio de Salud </a:t>
            </a:r>
          </a:p>
          <a:p>
            <a:r>
              <a:rPr lang="es-ES" altLang="en-US" sz="1000" dirty="0">
                <a:sym typeface="Calibri" pitchFamily="34" charset="0"/>
              </a:rPr>
              <a:t>Fecha de Corte de la Información: 15 de Enero  de 2019</a:t>
            </a:r>
          </a:p>
          <a:p>
            <a:r>
              <a:rPr lang="es-ES" altLang="en-US" sz="1000" dirty="0">
                <a:sym typeface="Calibri" pitchFamily="34" charset="0"/>
              </a:rPr>
              <a:t>Fecha de Elaboración de la información: 15 de Enero  de 2019</a:t>
            </a:r>
            <a:endParaRPr lang="es-ES" altLang="en-US" sz="1000" u="sng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191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>
            <a:spLocks noChangeArrowheads="1"/>
          </p:cNvSpPr>
          <p:nvPr/>
        </p:nvSpPr>
        <p:spPr bwMode="auto">
          <a:xfrm>
            <a:off x="627345" y="486729"/>
            <a:ext cx="8186738" cy="8634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/>
          <a:p>
            <a:pPr algn="ctr" eaLnBrk="1" hangingPunct="1"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zh-CN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UNIDAD DE DISCAPACIDAD </a:t>
            </a:r>
            <a:r>
              <a:rPr lang="es-ES" altLang="zh-CN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REHABILITACIÓN </a:t>
            </a:r>
            <a:r>
              <a:rPr lang="es-ES" altLang="zh-CN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Y HABILITACIÓN </a:t>
            </a:r>
            <a:r>
              <a:rPr lang="es-ES" altLang="zh-CN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BIO-PSICO-SOCIAL</a:t>
            </a:r>
            <a:r>
              <a:rPr lang="es-ES" altLang="zh-CN" sz="20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 </a:t>
            </a:r>
            <a:r>
              <a:rPr lang="es-ES" altLang="zh-CN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Calibri" pitchFamily="34" charset="0"/>
              </a:rPr>
              <a:t>- GESTIÓN</a:t>
            </a:r>
            <a:endParaRPr lang="es-ES" altLang="zh-CN" sz="2000" b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Calibri" pitchFamily="34" charset="0"/>
            </a:endParaRPr>
          </a:p>
        </p:txBody>
      </p:sp>
      <p:graphicFrame>
        <p:nvGraphicFramePr>
          <p:cNvPr id="10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398870"/>
              </p:ext>
            </p:extLst>
          </p:nvPr>
        </p:nvGraphicFramePr>
        <p:xfrm>
          <a:off x="611670" y="1484838"/>
          <a:ext cx="8075130" cy="4552991"/>
        </p:xfrm>
        <a:graphic>
          <a:graphicData uri="http://schemas.openxmlformats.org/drawingml/2006/table">
            <a:tbl>
              <a:tblPr/>
              <a:tblGrid>
                <a:gridCol w="36932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016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01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7774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s-E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PROYECTO/PROGRAMA/ACCIÓN (*)</a:t>
                      </a:r>
                      <a:endParaRPr kumimoji="0" lang="es-BO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itchFamily="2" charset="-122"/>
                        <a:cs typeface="Arial" panose="020B0604020202020204" pitchFamily="34" charset="0"/>
                        <a:sym typeface="Arial" charset="0"/>
                      </a:endParaRP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es-E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BENEFICIARIOS</a:t>
                      </a:r>
                      <a:endParaRPr kumimoji="0" lang="es-ES" altLang="zh-CN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itchFamily="2" charset="-122"/>
                        <a:cs typeface="Arial" panose="020B0604020202020204" pitchFamily="34" charset="0"/>
                        <a:sym typeface="Arial" charset="0"/>
                      </a:endParaRP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MONTO EJECUTADO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s-E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( </a:t>
                      </a:r>
                      <a:r>
                        <a:rPr kumimoji="0" lang="es-BO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En millones de </a:t>
                      </a:r>
                      <a:r>
                        <a:rPr kumimoji="0" lang="es-E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itchFamily="2" charset="-122"/>
                          <a:cs typeface="Arial" panose="020B0604020202020204" pitchFamily="34" charset="0"/>
                          <a:sym typeface="Calibri" pitchFamily="34" charset="0"/>
                        </a:rPr>
                        <a:t>Bs)</a:t>
                      </a: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2968">
                <a:tc>
                  <a:txBody>
                    <a:bodyPr/>
                    <a:lstStyle/>
                    <a:p>
                      <a:pPr algn="just" fontAlgn="ctr"/>
                      <a:r>
                        <a:rPr lang="es-BO" sz="1400" b="0" u="none" strike="noStrike" dirty="0">
                          <a:effectLst/>
                        </a:rPr>
                        <a:t>Personas con Discapacidad registradas en el SIPRUNPCD al 2019 posterior a la calificación realizada por los equipos calificadores</a:t>
                      </a:r>
                      <a:endParaRPr lang="es-B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u="none" strike="noStrike" kern="1200" dirty="0" smtClean="0">
                          <a:effectLst/>
                        </a:rPr>
                        <a:t>3.856</a:t>
                      </a:r>
                      <a:endParaRPr lang="es-E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s-ES" sz="1400" b="1" u="none" strike="noStrike" kern="1200" dirty="0" smtClean="0">
                          <a:effectLst/>
                        </a:rPr>
                        <a:t>15,2</a:t>
                      </a:r>
                      <a:endParaRPr lang="es-E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735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BO" sz="1400" b="1" u="none" strike="noStrike" dirty="0" smtClean="0">
                          <a:effectLst/>
                        </a:rPr>
                        <a:t>Se </a:t>
                      </a:r>
                      <a:r>
                        <a:rPr lang="es-BO" sz="1400" b="1" u="none" strike="noStrike" dirty="0">
                          <a:effectLst/>
                        </a:rPr>
                        <a:t>ha implementado 5 Servicios/Centro de Rehabilitación</a:t>
                      </a:r>
                      <a:r>
                        <a:rPr lang="es-BO" sz="1400" u="none" strike="noStrike" dirty="0">
                          <a:effectLst/>
                        </a:rPr>
                        <a:t>: </a:t>
                      </a:r>
                      <a:br>
                        <a:rPr lang="es-BO" sz="1400" u="none" strike="noStrike" dirty="0">
                          <a:effectLst/>
                        </a:rPr>
                      </a:br>
                      <a:r>
                        <a:rPr lang="es-BO" sz="1400" u="none" strike="noStrike" dirty="0" smtClean="0">
                          <a:effectLst/>
                        </a:rPr>
                        <a:t> -  Centro </a:t>
                      </a:r>
                      <a:r>
                        <a:rPr lang="es-BO" sz="1400" u="none" strike="noStrike" dirty="0">
                          <a:effectLst/>
                        </a:rPr>
                        <a:t>de Rehabilitación </a:t>
                      </a:r>
                      <a:r>
                        <a:rPr lang="es-BO" sz="1400" u="none" strike="noStrike" dirty="0" err="1">
                          <a:effectLst/>
                        </a:rPr>
                        <a:t>Rumy</a:t>
                      </a:r>
                      <a:r>
                        <a:rPr lang="es-BO" sz="1400" u="none" strike="noStrike" dirty="0">
                          <a:effectLst/>
                        </a:rPr>
                        <a:t> Campana</a:t>
                      </a:r>
                      <a:br>
                        <a:rPr lang="es-BO" sz="1400" u="none" strike="noStrike" dirty="0">
                          <a:effectLst/>
                        </a:rPr>
                      </a:br>
                      <a:r>
                        <a:rPr lang="es-BO" sz="1400" u="none" strike="noStrike" dirty="0" smtClean="0">
                          <a:effectLst/>
                        </a:rPr>
                        <a:t> -  Centro </a:t>
                      </a:r>
                      <a:r>
                        <a:rPr lang="es-BO" sz="1400" u="none" strike="noStrike" dirty="0">
                          <a:effectLst/>
                        </a:rPr>
                        <a:t>de Rehabilitación Caracollo</a:t>
                      </a:r>
                      <a:br>
                        <a:rPr lang="es-BO" sz="1400" u="none" strike="noStrike" dirty="0">
                          <a:effectLst/>
                        </a:rPr>
                      </a:br>
                      <a:r>
                        <a:rPr lang="es-BO" sz="1400" u="none" strike="noStrike" dirty="0" smtClean="0">
                          <a:effectLst/>
                        </a:rPr>
                        <a:t> -  Centro </a:t>
                      </a:r>
                      <a:r>
                        <a:rPr lang="es-BO" sz="1400" u="none" strike="noStrike" dirty="0">
                          <a:effectLst/>
                        </a:rPr>
                        <a:t>de Rehabilitación Challapata </a:t>
                      </a:r>
                      <a:br>
                        <a:rPr lang="es-BO" sz="1400" u="none" strike="noStrike" dirty="0">
                          <a:effectLst/>
                        </a:rPr>
                      </a:br>
                      <a:r>
                        <a:rPr lang="es-BO" sz="1400" u="none" strike="noStrike" dirty="0" smtClean="0">
                          <a:effectLst/>
                        </a:rPr>
                        <a:t> -  Servicio </a:t>
                      </a:r>
                      <a:r>
                        <a:rPr lang="es-BO" sz="1400" u="none" strike="noStrike" dirty="0">
                          <a:effectLst/>
                        </a:rPr>
                        <a:t>de Rehabilitación Hospital </a:t>
                      </a:r>
                      <a:r>
                        <a:rPr lang="es-BO" sz="1400" u="none" strike="noStrike" dirty="0" smtClean="0">
                          <a:effectLst/>
                        </a:rPr>
                        <a:t>de </a:t>
                      </a:r>
                      <a:r>
                        <a:rPr lang="es-BO" sz="1400" u="none" strike="noStrike" dirty="0">
                          <a:effectLst/>
                        </a:rPr>
                        <a:t>Huanuni</a:t>
                      </a:r>
                      <a:br>
                        <a:rPr lang="es-BO" sz="1400" u="none" strike="noStrike" dirty="0">
                          <a:effectLst/>
                        </a:rPr>
                      </a:br>
                      <a:r>
                        <a:rPr lang="es-BO" sz="1400" u="none" strike="noStrike" dirty="0" smtClean="0">
                          <a:effectLst/>
                        </a:rPr>
                        <a:t> -  Servicio </a:t>
                      </a:r>
                      <a:r>
                        <a:rPr lang="es-BO" sz="1400" u="none" strike="noStrike" dirty="0">
                          <a:effectLst/>
                        </a:rPr>
                        <a:t>de Rehabilitación Hospital Walter </a:t>
                      </a:r>
                      <a:r>
                        <a:rPr lang="es-BO" sz="1400" u="none" strike="noStrike" dirty="0" err="1">
                          <a:effectLst/>
                        </a:rPr>
                        <a:t>Khon</a:t>
                      </a:r>
                      <a:endParaRPr lang="es-B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u="none" strike="noStrike" kern="1200" dirty="0" smtClean="0">
                          <a:effectLst/>
                        </a:rPr>
                        <a:t>83.818</a:t>
                      </a:r>
                      <a:endParaRPr lang="es-E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E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93880818"/>
                  </a:ext>
                </a:extLst>
              </a:tr>
              <a:tr h="420987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BO" sz="1400" u="none" strike="noStrike" dirty="0">
                          <a:effectLst/>
                        </a:rPr>
                        <a:t>Atenciones gratuitas de Asesoramiento Genético</a:t>
                      </a:r>
                      <a:endParaRPr lang="es-B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u="none" strike="noStrike" kern="1200" dirty="0" smtClean="0">
                          <a:effectLst/>
                        </a:rPr>
                        <a:t>7.521</a:t>
                      </a:r>
                      <a:endParaRPr lang="es-E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E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2552260"/>
                  </a:ext>
                </a:extLst>
              </a:tr>
              <a:tr h="677329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BO" sz="1400" u="none" strike="noStrike" dirty="0">
                          <a:effectLst/>
                        </a:rPr>
                        <a:t>Estudios Cromosómicos realizados</a:t>
                      </a:r>
                      <a:endParaRPr lang="es-B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u="none" strike="noStrike" kern="1200" dirty="0">
                          <a:effectLst/>
                        </a:rPr>
                        <a:t>85</a:t>
                      </a:r>
                      <a:endParaRPr lang="es-E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rtl="0" fontAlgn="ctr"/>
                      <a:endParaRPr lang="es-E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E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95388840"/>
                  </a:ext>
                </a:extLst>
              </a:tr>
            </a:tbl>
          </a:graphicData>
        </a:graphic>
      </p:graphicFrame>
      <p:sp>
        <p:nvSpPr>
          <p:cNvPr id="11" name="CuadroTexto 10"/>
          <p:cNvSpPr txBox="1">
            <a:spLocks noChangeArrowheads="1"/>
          </p:cNvSpPr>
          <p:nvPr/>
        </p:nvSpPr>
        <p:spPr bwMode="auto">
          <a:xfrm>
            <a:off x="474101" y="6125517"/>
            <a:ext cx="81957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SimSun" pitchFamily="2" charset="-122"/>
              </a:defRPr>
            </a:lvl9pPr>
          </a:lstStyle>
          <a:p>
            <a:r>
              <a:rPr lang="es-ES" altLang="en-US" sz="800" b="1" dirty="0">
                <a:sym typeface="Calibri" pitchFamily="34" charset="0"/>
              </a:rPr>
              <a:t>Fuente: </a:t>
            </a:r>
            <a:r>
              <a:rPr lang="es-ES" altLang="zh-CN" sz="800" b="1" dirty="0">
                <a:solidFill>
                  <a:srgbClr val="000000"/>
                </a:solidFill>
                <a:sym typeface="Arial" charset="0"/>
              </a:rPr>
              <a:t>Unidad de Discapacidad Rehabilitación y Habilitación Bio-Psico-Social</a:t>
            </a:r>
          </a:p>
          <a:p>
            <a:r>
              <a:rPr lang="es-ES" altLang="en-US" sz="800" b="1" dirty="0">
                <a:sym typeface="Calibri" pitchFamily="34" charset="0"/>
              </a:rPr>
              <a:t>* Fecha de Corte de la Información</a:t>
            </a:r>
            <a:r>
              <a:rPr lang="es-ES" altLang="en-US" sz="800" dirty="0">
                <a:sym typeface="Calibri" pitchFamily="34" charset="0"/>
              </a:rPr>
              <a:t>: 31 de diciembre de  2019</a:t>
            </a:r>
          </a:p>
          <a:p>
            <a:r>
              <a:rPr lang="es-ES" altLang="en-US" sz="800" b="1" dirty="0">
                <a:sym typeface="Calibri" pitchFamily="34" charset="0"/>
              </a:rPr>
              <a:t>Fecha de Elaboración de la información</a:t>
            </a:r>
            <a:r>
              <a:rPr lang="es-ES" altLang="en-US" sz="800" dirty="0">
                <a:sym typeface="Calibri" pitchFamily="34" charset="0"/>
              </a:rPr>
              <a:t>: 20 de enero de 2020</a:t>
            </a:r>
            <a:endParaRPr lang="es-ES" altLang="en-US" sz="800" u="sng" dirty="0"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9190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Tema de Office">
      <a:majorFont>
        <a:latin typeface="Calibri"/>
        <a:ea typeface="SimSun"/>
        <a:cs typeface=""/>
      </a:majorFont>
      <a:minorFont>
        <a:latin typeface="Calibri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19392</TotalTime>
  <Pages>0</Pages>
  <Words>1119</Words>
  <Characters>0</Characters>
  <Application>Microsoft Office PowerPoint</Application>
  <DocSecurity>0</DocSecurity>
  <PresentationFormat>Presentación en pantalla (4:3)</PresentationFormat>
  <Lines>0</Lines>
  <Paragraphs>217</Paragraphs>
  <Slides>14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5" baseType="lpstr">
      <vt:lpstr>ＭＳ Ｐゴシック</vt:lpstr>
      <vt:lpstr>ＭＳ Ｐゴシック</vt:lpstr>
      <vt:lpstr>SimSun</vt:lpstr>
      <vt:lpstr>SimSun</vt:lpstr>
      <vt:lpstr>Arial</vt:lpstr>
      <vt:lpstr>Arial Rounded MT Bold</vt:lpstr>
      <vt:lpstr>Calibri</vt:lpstr>
      <vt:lpstr>Calibri Light</vt:lpstr>
      <vt:lpstr>DejaVu Sans</vt:lpstr>
      <vt:lpstr>Tahoma</vt:lpstr>
      <vt:lpstr>Tema de Office</vt:lpstr>
      <vt:lpstr>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</dc:title>
  <dc:creator>Usuario de Microsoft Office</dc:creator>
  <cp:lastModifiedBy>Ronald Nelson Machaca Zarate</cp:lastModifiedBy>
  <cp:revision>374</cp:revision>
  <cp:lastPrinted>2020-01-29T12:44:02Z</cp:lastPrinted>
  <dcterms:created xsi:type="dcterms:W3CDTF">2017-02-24T13:24:35Z</dcterms:created>
  <dcterms:modified xsi:type="dcterms:W3CDTF">2020-02-03T12:41:45Z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3082-9.1.0.5052</vt:lpwstr>
  </property>
</Properties>
</file>